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70" r:id="rId6"/>
    <p:sldId id="265" r:id="rId7"/>
    <p:sldId id="257" r:id="rId8"/>
    <p:sldId id="262" r:id="rId9"/>
    <p:sldId id="258" r:id="rId10"/>
    <p:sldId id="264" r:id="rId11"/>
    <p:sldId id="263" r:id="rId12"/>
    <p:sldId id="268" r:id="rId13"/>
    <p:sldId id="260" r:id="rId14"/>
    <p:sldId id="261" r:id="rId15"/>
    <p:sldId id="267" r:id="rId16"/>
    <p:sldId id="266"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569" autoAdjust="0"/>
  </p:normalViewPr>
  <p:slideViewPr>
    <p:cSldViewPr snapToGrid="0">
      <p:cViewPr varScale="1">
        <p:scale>
          <a:sx n="111" d="100"/>
          <a:sy n="111" d="100"/>
        </p:scale>
        <p:origin x="43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B24760-D38B-4338-A933-1576E1FADFEA}" type="datetimeFigureOut">
              <a:rPr lang="en-GB" smtClean="0"/>
              <a:t>05/11/2024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47811-7018-44BB-8625-0DD6A2B24A70}" type="slidenum">
              <a:rPr lang="en-GB" smtClean="0"/>
              <a:t>‹#›</a:t>
            </a:fld>
            <a:endParaRPr lang="en-GB"/>
          </a:p>
        </p:txBody>
      </p:sp>
    </p:spTree>
    <p:extLst>
      <p:ext uri="{BB962C8B-B14F-4D97-AF65-F5344CB8AC3E}">
        <p14:creationId xmlns:p14="http://schemas.microsoft.com/office/powerpoint/2010/main" val="180467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have been asked to give a talk about working in a non-urban setting. Although I am definitely not an expert in this area but I do work in deepest darkest Devon and I’m very happy to share my experiences with you.</a:t>
            </a:r>
          </a:p>
        </p:txBody>
      </p:sp>
      <p:sp>
        <p:nvSpPr>
          <p:cNvPr id="4" name="Slide Number Placeholder 3"/>
          <p:cNvSpPr>
            <a:spLocks noGrp="1"/>
          </p:cNvSpPr>
          <p:nvPr>
            <p:ph type="sldNum" sz="quarter" idx="5"/>
          </p:nvPr>
        </p:nvSpPr>
        <p:spPr/>
        <p:txBody>
          <a:bodyPr/>
          <a:lstStyle/>
          <a:p>
            <a:fld id="{AC047811-7018-44BB-8625-0DD6A2B24A70}" type="slidenum">
              <a:rPr lang="en-GB" smtClean="0"/>
              <a:t>1</a:t>
            </a:fld>
            <a:endParaRPr lang="en-GB"/>
          </a:p>
        </p:txBody>
      </p:sp>
    </p:spTree>
    <p:extLst>
      <p:ext uri="{BB962C8B-B14F-4D97-AF65-F5344CB8AC3E}">
        <p14:creationId xmlns:p14="http://schemas.microsoft.com/office/powerpoint/2010/main" val="1741097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 away from Clinical Issues…and on to the other aspects of work that are important.</a:t>
            </a:r>
          </a:p>
          <a:p>
            <a:r>
              <a:rPr lang="en-GB" dirty="0"/>
              <a:t>I think if either research or private practice are important to you, it would be important to look closely at the opportunities to do those things before making a move to a rural setting. No dedicated research team, need to be active in seeking out research activity, do not expect to be selected for large drug trials. Don’t get me wrong, there are opportunities, especially as there has been a drive by the NIHR to make research opportunities be available in smaller centres. Have been successful but only because of connections made during training.</a:t>
            </a:r>
          </a:p>
          <a:p>
            <a:r>
              <a:rPr lang="en-GB" dirty="0"/>
              <a:t>Limited opportunities for private work</a:t>
            </a:r>
          </a:p>
        </p:txBody>
      </p:sp>
      <p:sp>
        <p:nvSpPr>
          <p:cNvPr id="4" name="Slide Number Placeholder 3"/>
          <p:cNvSpPr>
            <a:spLocks noGrp="1"/>
          </p:cNvSpPr>
          <p:nvPr>
            <p:ph type="sldNum" sz="quarter" idx="5"/>
          </p:nvPr>
        </p:nvSpPr>
        <p:spPr/>
        <p:txBody>
          <a:bodyPr/>
          <a:lstStyle/>
          <a:p>
            <a:fld id="{AC047811-7018-44BB-8625-0DD6A2B24A70}" type="slidenum">
              <a:rPr lang="en-GB" smtClean="0"/>
              <a:t>10</a:t>
            </a:fld>
            <a:endParaRPr lang="en-GB"/>
          </a:p>
        </p:txBody>
      </p:sp>
    </p:spTree>
    <p:extLst>
      <p:ext uri="{BB962C8B-B14F-4D97-AF65-F5344CB8AC3E}">
        <p14:creationId xmlns:p14="http://schemas.microsoft.com/office/powerpoint/2010/main" val="191830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Access</a:t>
            </a:r>
          </a:p>
          <a:p>
            <a:r>
              <a:rPr lang="en-GB" dirty="0"/>
              <a:t>Dartmouth YP</a:t>
            </a:r>
          </a:p>
        </p:txBody>
      </p:sp>
      <p:sp>
        <p:nvSpPr>
          <p:cNvPr id="4" name="Slide Number Placeholder 3"/>
          <p:cNvSpPr>
            <a:spLocks noGrp="1"/>
          </p:cNvSpPr>
          <p:nvPr>
            <p:ph type="sldNum" sz="quarter" idx="5"/>
          </p:nvPr>
        </p:nvSpPr>
        <p:spPr/>
        <p:txBody>
          <a:bodyPr/>
          <a:lstStyle/>
          <a:p>
            <a:fld id="{AC047811-7018-44BB-8625-0DD6A2B24A70}" type="slidenum">
              <a:rPr lang="en-GB" smtClean="0"/>
              <a:t>11</a:t>
            </a:fld>
            <a:endParaRPr lang="en-GB"/>
          </a:p>
        </p:txBody>
      </p:sp>
    </p:spTree>
    <p:extLst>
      <p:ext uri="{BB962C8B-B14F-4D97-AF65-F5344CB8AC3E}">
        <p14:creationId xmlns:p14="http://schemas.microsoft.com/office/powerpoint/2010/main" val="599800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12</a:t>
            </a:fld>
            <a:endParaRPr lang="en-GB"/>
          </a:p>
        </p:txBody>
      </p:sp>
    </p:spTree>
    <p:extLst>
      <p:ext uri="{BB962C8B-B14F-4D97-AF65-F5344CB8AC3E}">
        <p14:creationId xmlns:p14="http://schemas.microsoft.com/office/powerpoint/2010/main" val="4139188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Housing</a:t>
            </a:r>
          </a:p>
          <a:p>
            <a:r>
              <a:rPr lang="en-GB" dirty="0"/>
              <a:t>Schools</a:t>
            </a:r>
          </a:p>
          <a:p>
            <a:r>
              <a:rPr lang="en-GB" dirty="0"/>
              <a:t>Hobbies</a:t>
            </a:r>
          </a:p>
          <a:p>
            <a:r>
              <a:rPr lang="en-GB" dirty="0"/>
              <a:t>Transport</a:t>
            </a:r>
          </a:p>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13</a:t>
            </a:fld>
            <a:endParaRPr lang="en-GB"/>
          </a:p>
        </p:txBody>
      </p:sp>
    </p:spTree>
    <p:extLst>
      <p:ext uri="{BB962C8B-B14F-4D97-AF65-F5344CB8AC3E}">
        <p14:creationId xmlns:p14="http://schemas.microsoft.com/office/powerpoint/2010/main" val="1508670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2</a:t>
            </a:fld>
            <a:endParaRPr lang="en-GB"/>
          </a:p>
        </p:txBody>
      </p:sp>
    </p:spTree>
    <p:extLst>
      <p:ext uri="{BB962C8B-B14F-4D97-AF65-F5344CB8AC3E}">
        <p14:creationId xmlns:p14="http://schemas.microsoft.com/office/powerpoint/2010/main" val="3835304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there are any eagle eyed ITV sitcom fans among you, you may recognise this as the surgery and home of the fictional GP Doc Martin who sets up as a GP in idyllic rural Cornwall. But working as a GU Med consultant in Devon is not quite like that. I work in this not so beautiful building on Torquay High Street.</a:t>
            </a:r>
          </a:p>
        </p:txBody>
      </p:sp>
      <p:sp>
        <p:nvSpPr>
          <p:cNvPr id="4" name="Slide Number Placeholder 3"/>
          <p:cNvSpPr>
            <a:spLocks noGrp="1"/>
          </p:cNvSpPr>
          <p:nvPr>
            <p:ph type="sldNum" sz="quarter" idx="5"/>
          </p:nvPr>
        </p:nvSpPr>
        <p:spPr/>
        <p:txBody>
          <a:bodyPr/>
          <a:lstStyle/>
          <a:p>
            <a:fld id="{AC047811-7018-44BB-8625-0DD6A2B24A70}" type="slidenum">
              <a:rPr lang="en-GB" smtClean="0"/>
              <a:t>3</a:t>
            </a:fld>
            <a:endParaRPr lang="en-GB"/>
          </a:p>
        </p:txBody>
      </p:sp>
    </p:spTree>
    <p:extLst>
      <p:ext uri="{BB962C8B-B14F-4D97-AF65-F5344CB8AC3E}">
        <p14:creationId xmlns:p14="http://schemas.microsoft.com/office/powerpoint/2010/main" val="221108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did I get here?</a:t>
            </a:r>
          </a:p>
          <a:p>
            <a:r>
              <a:rPr lang="en-GB" dirty="0"/>
              <a:t>After primary school in a Northern English town, until I moved to Devon, I lived, studied and worked in the heart of big cities</a:t>
            </a:r>
          </a:p>
          <a:p>
            <a:r>
              <a:rPr lang="en-GB" dirty="0"/>
              <a:t>After secondary school in Dubai, working in Manchester and doing a Psychology degree at Newcastle, I went to medical school and did all my training before registrar level, in London. That included a Trust Grade job at a very big and very busy Sexual Health clinic at C&amp;W in London. I did my registrar training between </a:t>
            </a:r>
            <a:r>
              <a:rPr lang="en-GB" dirty="0" err="1"/>
              <a:t>Cov</a:t>
            </a:r>
            <a:r>
              <a:rPr lang="en-GB" dirty="0"/>
              <a:t> and </a:t>
            </a:r>
            <a:r>
              <a:rPr lang="en-GB" dirty="0" err="1"/>
              <a:t>B’ham</a:t>
            </a:r>
            <a:r>
              <a:rPr lang="en-GB" dirty="0"/>
              <a:t> at LTFT because I had 2 kids during that training. I only mention them because having kids did influence the career decisions I made later.</a:t>
            </a:r>
          </a:p>
        </p:txBody>
      </p:sp>
      <p:sp>
        <p:nvSpPr>
          <p:cNvPr id="4" name="Slide Number Placeholder 3"/>
          <p:cNvSpPr>
            <a:spLocks noGrp="1"/>
          </p:cNvSpPr>
          <p:nvPr>
            <p:ph type="sldNum" sz="quarter" idx="5"/>
          </p:nvPr>
        </p:nvSpPr>
        <p:spPr/>
        <p:txBody>
          <a:bodyPr/>
          <a:lstStyle/>
          <a:p>
            <a:fld id="{AC047811-7018-44BB-8625-0DD6A2B24A70}" type="slidenum">
              <a:rPr lang="en-GB" smtClean="0"/>
              <a:t>4</a:t>
            </a:fld>
            <a:endParaRPr lang="en-GB"/>
          </a:p>
        </p:txBody>
      </p:sp>
    </p:spTree>
    <p:extLst>
      <p:ext uri="{BB962C8B-B14F-4D97-AF65-F5344CB8AC3E}">
        <p14:creationId xmlns:p14="http://schemas.microsoft.com/office/powerpoint/2010/main" val="4194997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applied for 3 jobs and got 3 interviews. </a:t>
            </a:r>
          </a:p>
          <a:p>
            <a:r>
              <a:rPr lang="en-GB" dirty="0"/>
              <a:t>I went to visit all 3 clinics, decided against moving forward with one and saw 2 of them the following week. I sent my husband a picture of the view from near each clinic – 1 urban and 1 not and asked him where he’d rather live.</a:t>
            </a:r>
          </a:p>
          <a:p>
            <a:r>
              <a:rPr lang="en-GB" dirty="0"/>
              <a:t>He was very clear in his response. And mainly because I thought it would be a better place for our family to live – better schools, more affordable housing and because I love the sea and the outdoors, I wanted to move here too. </a:t>
            </a:r>
          </a:p>
          <a:p>
            <a:r>
              <a:rPr lang="en-GB" dirty="0"/>
              <a:t>But I had a lot of people telling me I was passing up a great opportunity and I quote….</a:t>
            </a:r>
          </a:p>
        </p:txBody>
      </p:sp>
      <p:sp>
        <p:nvSpPr>
          <p:cNvPr id="4" name="Slide Number Placeholder 3"/>
          <p:cNvSpPr>
            <a:spLocks noGrp="1"/>
          </p:cNvSpPr>
          <p:nvPr>
            <p:ph type="sldNum" sz="quarter" idx="5"/>
          </p:nvPr>
        </p:nvSpPr>
        <p:spPr/>
        <p:txBody>
          <a:bodyPr/>
          <a:lstStyle/>
          <a:p>
            <a:fld id="{AC047811-7018-44BB-8625-0DD6A2B24A70}" type="slidenum">
              <a:rPr lang="en-GB" smtClean="0"/>
              <a:t>5</a:t>
            </a:fld>
            <a:endParaRPr lang="en-GB"/>
          </a:p>
        </p:txBody>
      </p:sp>
    </p:spTree>
    <p:extLst>
      <p:ext uri="{BB962C8B-B14F-4D97-AF65-F5344CB8AC3E}">
        <p14:creationId xmlns:p14="http://schemas.microsoft.com/office/powerpoint/2010/main" val="4289373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true that rates of poverty are higher in urban than in rural UK BUT</a:t>
            </a:r>
          </a:p>
          <a:p>
            <a:r>
              <a:rPr lang="en-GB" dirty="0"/>
              <a:t>In terms of social deprivation, Torbay 48</a:t>
            </a:r>
            <a:r>
              <a:rPr lang="en-GB" baseline="30000" dirty="0"/>
              <a:t>th</a:t>
            </a:r>
            <a:r>
              <a:rPr lang="en-GB" dirty="0"/>
              <a:t> out of 317 LAs for being most deprived</a:t>
            </a:r>
          </a:p>
          <a:p>
            <a:r>
              <a:rPr lang="en-GB" dirty="0"/>
              <a:t>All the general health, mental health and sexual health challenges </a:t>
            </a:r>
            <a:r>
              <a:rPr lang="en-GB" dirty="0" err="1"/>
              <a:t>a/w</a:t>
            </a:r>
            <a:r>
              <a:rPr lang="en-GB" dirty="0"/>
              <a:t> that still exist</a:t>
            </a:r>
          </a:p>
          <a:p>
            <a:r>
              <a:rPr lang="en-GB" dirty="0"/>
              <a:t>Torbay has higher than national rates of abortion, much more so in under-18s and this hasn’t fallen in recent yrs, unlike rest of England.</a:t>
            </a:r>
          </a:p>
          <a:p>
            <a:r>
              <a:rPr lang="en-GB" dirty="0"/>
              <a:t>Rates of DA are among highest in country; mental ill health issues and addiction.</a:t>
            </a:r>
          </a:p>
          <a:p>
            <a:r>
              <a:rPr lang="en-GB" dirty="0"/>
              <a:t>It’s really not idyllic.</a:t>
            </a:r>
          </a:p>
          <a:p>
            <a:r>
              <a:rPr lang="en-GB" dirty="0"/>
              <a:t>In terms of LGBTQ issues, felt like I’d moved from </a:t>
            </a:r>
            <a:r>
              <a:rPr lang="en-GB" dirty="0" err="1"/>
              <a:t>B’ham</a:t>
            </a:r>
            <a:r>
              <a:rPr lang="en-GB" dirty="0"/>
              <a:t> to the 1950s.</a:t>
            </a:r>
          </a:p>
          <a:p>
            <a:r>
              <a:rPr lang="en-GB" dirty="0"/>
              <a:t>EVERY single new </a:t>
            </a:r>
            <a:r>
              <a:rPr lang="en-GB" dirty="0" err="1"/>
              <a:t>hiv</a:t>
            </a:r>
            <a:r>
              <a:rPr lang="en-GB" dirty="0"/>
              <a:t> diagnosis in yr 1 (only 8) was a ‘straight’ married man. Men don’t hold hands, never mind kiss, in the street; the gay scene is much more hidden.</a:t>
            </a:r>
          </a:p>
          <a:p>
            <a:r>
              <a:rPr lang="en-GB" dirty="0"/>
              <a:t>All national prevention campaigns that I’d been a part of in London and Birmingham seemed really irrelevant and felt locally, a different approach with a different target group, was needed.</a:t>
            </a:r>
          </a:p>
          <a:p>
            <a:endParaRPr lang="en-GB" dirty="0"/>
          </a:p>
          <a:p>
            <a:r>
              <a:rPr lang="en-GB" dirty="0"/>
              <a:t>BUT I remember asking a consultant in </a:t>
            </a:r>
            <a:r>
              <a:rPr lang="en-GB" dirty="0" err="1"/>
              <a:t>B’ham</a:t>
            </a:r>
            <a:r>
              <a:rPr lang="en-GB" dirty="0"/>
              <a:t> why ID at Heartlands, in v deprived area – v interesting medicine.</a:t>
            </a:r>
          </a:p>
          <a:p>
            <a:r>
              <a:rPr lang="en-GB" dirty="0"/>
              <a:t>Most people go into GU Med with a desire to support those most marginalised in society, lots of opportunities for education, fresh ideas about prevention, champion those issues that are taken for granted in big cities. I have felt like much more of an advocate for patients than I felt the need to be in London or Birmingham.</a:t>
            </a:r>
          </a:p>
          <a:p>
            <a:endParaRPr lang="en-GB" dirty="0"/>
          </a:p>
          <a:p>
            <a:r>
              <a:rPr lang="en-GB" dirty="0"/>
              <a:t>Lots of GBMSM but a higher proportion in more stable relationships, moved to Torbay in later life. Not big enough to have enough people for large sexual networks. It’s activity within networks like that which is </a:t>
            </a:r>
            <a:r>
              <a:rPr lang="en-GB" dirty="0" err="1"/>
              <a:t>a/w</a:t>
            </a:r>
            <a:r>
              <a:rPr lang="en-GB" dirty="0"/>
              <a:t> </a:t>
            </a:r>
            <a:r>
              <a:rPr lang="en-GB" dirty="0" err="1"/>
              <a:t>chemsex</a:t>
            </a:r>
            <a:r>
              <a:rPr lang="en-GB" dirty="0"/>
              <a:t> and with STIs such as Mpox and LGV. </a:t>
            </a:r>
          </a:p>
          <a:p>
            <a:r>
              <a:rPr lang="en-GB" dirty="0"/>
              <a:t>Lack of wider support – BUT you are the expert. Can feel like a privilege.</a:t>
            </a:r>
          </a:p>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6</a:t>
            </a:fld>
            <a:endParaRPr lang="en-GB"/>
          </a:p>
        </p:txBody>
      </p:sp>
    </p:spTree>
    <p:extLst>
      <p:ext uri="{BB962C8B-B14F-4D97-AF65-F5344CB8AC3E}">
        <p14:creationId xmlns:p14="http://schemas.microsoft.com/office/powerpoint/2010/main" val="216356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 on to HIV. Where I trained…..</a:t>
            </a:r>
          </a:p>
          <a:p>
            <a:r>
              <a:rPr lang="en-GB" dirty="0"/>
              <a:t>So you’d think this was a negative but it really hasn’t been. It’s actually been one of the best parts of moving somewhere smaller</a:t>
            </a:r>
          </a:p>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7</a:t>
            </a:fld>
            <a:endParaRPr lang="en-GB"/>
          </a:p>
        </p:txBody>
      </p:sp>
    </p:spTree>
    <p:extLst>
      <p:ext uri="{BB962C8B-B14F-4D97-AF65-F5344CB8AC3E}">
        <p14:creationId xmlns:p14="http://schemas.microsoft.com/office/powerpoint/2010/main" val="2404586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do need to have had really good training because you need to be clinically confident in what you are doing. I also really benefited from keeping up contact with my colleagues in </a:t>
            </a:r>
            <a:r>
              <a:rPr lang="en-GB" dirty="0" err="1"/>
              <a:t>B’ham</a:t>
            </a:r>
            <a:r>
              <a:rPr lang="en-GB" dirty="0"/>
              <a:t> so in the early days, I regularly tapped into their HIV MDT Meetings. I really worked hard to build and maintain good clinical networks. And really actively make sure you keep up with what’s going on nationally because you are the local expert. No one will tell you that guidelines have changed – you’ll be telling others.</a:t>
            </a:r>
          </a:p>
          <a:p>
            <a:endParaRPr lang="en-GB" dirty="0"/>
          </a:p>
          <a:p>
            <a:r>
              <a:rPr lang="en-GB" dirty="0"/>
              <a:t>But it’s great. You realise that for your small cohort, who you get to know incredibly well, you don’t need a huge team of experts. You can be the Holistic: Pharmacist – adherence, interactions, educating colleagues; Peer support for patients; good and close relationships with DAS, Housing department.</a:t>
            </a:r>
          </a:p>
          <a:p>
            <a:r>
              <a:rPr lang="en-GB" dirty="0"/>
              <a:t>Shape: Nurse led clinics, communication with Primary Care, building relationships with Secondary Care team</a:t>
            </a:r>
          </a:p>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8</a:t>
            </a:fld>
            <a:endParaRPr lang="en-GB"/>
          </a:p>
        </p:txBody>
      </p:sp>
    </p:spTree>
    <p:extLst>
      <p:ext uri="{BB962C8B-B14F-4D97-AF65-F5344CB8AC3E}">
        <p14:creationId xmlns:p14="http://schemas.microsoft.com/office/powerpoint/2010/main" val="328445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wasn’t sure whether to mention this, but this is supposed to be an honest account of rural living and working and it is the aspect of living and working here that I dislike the most. 98% of patients are White. Most staff are White. I’m obviously White but with a foreign name. My husband is White but Irish with a strong Irish accent. And we both experienced racism within weeks of being here. Which is inconceivable that that would happen in any large UK city, Then my Brown Jordanian dad moved here to be closer to us and said it felt similar to when he first moved to </a:t>
            </a:r>
            <a:r>
              <a:rPr lang="en-GB" dirty="0" err="1"/>
              <a:t>B’ham</a:t>
            </a:r>
            <a:r>
              <a:rPr lang="en-GB" dirty="0"/>
              <a:t> in the 70s. Impossible to put a positive spin on that. Be active in trying to mitigate the effects of that. On yourself and on your family.</a:t>
            </a:r>
          </a:p>
          <a:p>
            <a:endParaRPr lang="en-GB" dirty="0"/>
          </a:p>
        </p:txBody>
      </p:sp>
      <p:sp>
        <p:nvSpPr>
          <p:cNvPr id="4" name="Slide Number Placeholder 3"/>
          <p:cNvSpPr>
            <a:spLocks noGrp="1"/>
          </p:cNvSpPr>
          <p:nvPr>
            <p:ph type="sldNum" sz="quarter" idx="5"/>
          </p:nvPr>
        </p:nvSpPr>
        <p:spPr/>
        <p:txBody>
          <a:bodyPr/>
          <a:lstStyle/>
          <a:p>
            <a:fld id="{AC047811-7018-44BB-8625-0DD6A2B24A70}" type="slidenum">
              <a:rPr lang="en-GB" smtClean="0"/>
              <a:t>9</a:t>
            </a:fld>
            <a:endParaRPr lang="en-GB"/>
          </a:p>
        </p:txBody>
      </p:sp>
    </p:spTree>
    <p:extLst>
      <p:ext uri="{BB962C8B-B14F-4D97-AF65-F5344CB8AC3E}">
        <p14:creationId xmlns:p14="http://schemas.microsoft.com/office/powerpoint/2010/main" val="2802387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87CF-8517-B1F4-1783-8445225F74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7DAD4F-E093-246D-C7E7-17FDE722ED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53A542B-A9A2-670D-6B9A-48E698791838}"/>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18F360BB-25EE-911F-2A7F-876555DE48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71CAF4-5EA0-F471-D231-EE9B3E656D5E}"/>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1038526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1695-ED5B-53BB-A979-2EABAE36F36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3A8FE7-9335-0C94-A7B7-328223560E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381E62-2466-429A-5D33-DD124EC98092}"/>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6D0428E2-A366-755D-7471-CB094CECB1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19435E-6092-6E0E-5C78-A7E8148F4A04}"/>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38425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0C22F-9C3F-55F0-6470-987954EC12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1C32CD-9ECC-B4CC-983D-77A6E4B61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8682DB-811E-9856-B117-63ADDA5A979F}"/>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96C9D9EF-2829-745A-C1F9-7A0E66351C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533BC-A669-BC4A-34E7-CF57F9AB3EE9}"/>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2941769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7E497-6888-328F-F69C-EC62D66EF4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DBEA69-9A44-48DF-E9C7-8DE2BC989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CCA4BC-247D-B4E0-3EBB-E0B05069FCD1}"/>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0F03CCD5-7411-BA42-CCBC-D9B2AFDB0B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EB4D73-5E59-5473-1E23-988F1CCF9DFC}"/>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2226483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39BC0-E284-AA89-8A8C-6D715363C4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248EE6B-7BB6-690B-1975-D309DCEF295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E3629A-FF28-09E0-C981-EE0B626E8A93}"/>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197EF646-C2B0-9E0B-6174-77C9514122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74ED24-4E1B-F893-1068-805913310C7F}"/>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49849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67263-7B2F-B64C-E3FA-9CA8E85AF0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81362C-2B7D-0FC4-4727-89B3AA1AF3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30D9A69-1543-71CB-74A4-8B33ED72E7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D33345-303D-0D6B-93E5-AF4106382D02}"/>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6" name="Footer Placeholder 5">
            <a:extLst>
              <a:ext uri="{FF2B5EF4-FFF2-40B4-BE49-F238E27FC236}">
                <a16:creationId xmlns:a16="http://schemas.microsoft.com/office/drawing/2014/main" id="{B8DE34F0-B3EC-17CD-8C3F-8C3CEB2B3B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E51AFA-C48E-CB7C-7A9E-2E2650F5BC93}"/>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201186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51319-C6D6-4D9A-A097-F9D77D16C1F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D4CDC8-0D99-8164-8D07-8D8AE5CD6A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1A8B6B-D2B0-664F-1F42-D9C19E6BC7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4EB207B-FEC5-5A24-EE88-99BFA9ECAE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E5F9DE-0456-9914-4414-7DC859DEF5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191380-9EA6-86EC-E1C1-E929A513892A}"/>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8" name="Footer Placeholder 7">
            <a:extLst>
              <a:ext uri="{FF2B5EF4-FFF2-40B4-BE49-F238E27FC236}">
                <a16:creationId xmlns:a16="http://schemas.microsoft.com/office/drawing/2014/main" id="{C105CF2A-CCC8-0B5E-712F-D4F1038FE0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71C0166-FB27-923B-3A59-DAA29C39A913}"/>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77122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D6FD-1FB1-3D05-2FEC-0BA01625706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6E19F3-0F37-367B-FB29-D92C8B2DAC16}"/>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4" name="Footer Placeholder 3">
            <a:extLst>
              <a:ext uri="{FF2B5EF4-FFF2-40B4-BE49-F238E27FC236}">
                <a16:creationId xmlns:a16="http://schemas.microsoft.com/office/drawing/2014/main" id="{707ACE35-6821-ABE4-9014-717366024AD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1EF653-88A0-7A9C-AB0B-7056142B7705}"/>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344735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2533-639D-F01E-1098-019D2C6BDE0A}"/>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3" name="Footer Placeholder 2">
            <a:extLst>
              <a:ext uri="{FF2B5EF4-FFF2-40B4-BE49-F238E27FC236}">
                <a16:creationId xmlns:a16="http://schemas.microsoft.com/office/drawing/2014/main" id="{E0ECE231-E6DA-6853-EA4C-C9E7261FFB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0C73F7-E5AA-7E26-3893-03836BB2C12E}"/>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1098142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81E99-D17B-CA6E-D644-4232596C39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A5BC31-1CF9-E786-9E53-662EAB0667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C292A8-78E7-070E-C3E0-90F76E877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86098-1F6A-447B-19B1-C77D1B51938C}"/>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6" name="Footer Placeholder 5">
            <a:extLst>
              <a:ext uri="{FF2B5EF4-FFF2-40B4-BE49-F238E27FC236}">
                <a16:creationId xmlns:a16="http://schemas.microsoft.com/office/drawing/2014/main" id="{D697E247-8E41-891A-8E25-E138340E5A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C97711-362B-CB1F-3400-60983AE37C65}"/>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63653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121BA-6459-81BF-54F4-740A53C749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323BAEF-25F7-E7C2-6866-08A5BE4154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5DA092-9F18-68C1-C57E-FA93F6ECA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9A215C-37CA-28CD-10AA-5C181AE69E28}"/>
              </a:ext>
            </a:extLst>
          </p:cNvPr>
          <p:cNvSpPr>
            <a:spLocks noGrp="1"/>
          </p:cNvSpPr>
          <p:nvPr>
            <p:ph type="dt" sz="half" idx="10"/>
          </p:nvPr>
        </p:nvSpPr>
        <p:spPr/>
        <p:txBody>
          <a:bodyPr/>
          <a:lstStyle/>
          <a:p>
            <a:fld id="{E29071BF-CDC1-4259-8216-C136EBBF8CDB}" type="datetimeFigureOut">
              <a:rPr lang="en-GB" smtClean="0"/>
              <a:t>05/11/2024</a:t>
            </a:fld>
            <a:endParaRPr lang="en-GB"/>
          </a:p>
        </p:txBody>
      </p:sp>
      <p:sp>
        <p:nvSpPr>
          <p:cNvPr id="6" name="Footer Placeholder 5">
            <a:extLst>
              <a:ext uri="{FF2B5EF4-FFF2-40B4-BE49-F238E27FC236}">
                <a16:creationId xmlns:a16="http://schemas.microsoft.com/office/drawing/2014/main" id="{93E07B35-FD95-D661-B252-5A779E1C43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81307D-BD01-3337-3718-D759AD4EEAAF}"/>
              </a:ext>
            </a:extLst>
          </p:cNvPr>
          <p:cNvSpPr>
            <a:spLocks noGrp="1"/>
          </p:cNvSpPr>
          <p:nvPr>
            <p:ph type="sldNum" sz="quarter" idx="12"/>
          </p:nvPr>
        </p:nvSpPr>
        <p:spPr/>
        <p:txBody>
          <a:bodyPr/>
          <a:lstStyle/>
          <a:p>
            <a:fld id="{41EBADBE-78BC-44C3-BB76-0914A68FD0EC}" type="slidenum">
              <a:rPr lang="en-GB" smtClean="0"/>
              <a:t>‹#›</a:t>
            </a:fld>
            <a:endParaRPr lang="en-GB"/>
          </a:p>
        </p:txBody>
      </p:sp>
    </p:spTree>
    <p:extLst>
      <p:ext uri="{BB962C8B-B14F-4D97-AF65-F5344CB8AC3E}">
        <p14:creationId xmlns:p14="http://schemas.microsoft.com/office/powerpoint/2010/main" val="302157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AF5325-257C-6B64-1BAF-6E2537F4C6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DC9D85-66FD-3D64-27D8-204229970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8AC5F9-4EFC-EB70-F4F1-7ED1931852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9071BF-CDC1-4259-8216-C136EBBF8CDB}" type="datetimeFigureOut">
              <a:rPr lang="en-GB" smtClean="0"/>
              <a:t>05/11/2024</a:t>
            </a:fld>
            <a:endParaRPr lang="en-GB"/>
          </a:p>
        </p:txBody>
      </p:sp>
      <p:sp>
        <p:nvSpPr>
          <p:cNvPr id="5" name="Footer Placeholder 4">
            <a:extLst>
              <a:ext uri="{FF2B5EF4-FFF2-40B4-BE49-F238E27FC236}">
                <a16:creationId xmlns:a16="http://schemas.microsoft.com/office/drawing/2014/main" id="{A5663C2C-8E99-70ED-1F3F-AB08579C37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DD016CB-6E5F-64C8-AA18-3C46A7FA05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1EBADBE-78BC-44C3-BB76-0914A68FD0EC}" type="slidenum">
              <a:rPr lang="en-GB" smtClean="0"/>
              <a:t>‹#›</a:t>
            </a:fld>
            <a:endParaRPr lang="en-GB"/>
          </a:p>
        </p:txBody>
      </p:sp>
    </p:spTree>
    <p:extLst>
      <p:ext uri="{BB962C8B-B14F-4D97-AF65-F5344CB8AC3E}">
        <p14:creationId xmlns:p14="http://schemas.microsoft.com/office/powerpoint/2010/main" val="2176766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9EDE2-FD3C-EC10-B78D-A239847E29B3}"/>
              </a:ext>
            </a:extLst>
          </p:cNvPr>
          <p:cNvSpPr>
            <a:spLocks noGrp="1"/>
          </p:cNvSpPr>
          <p:nvPr>
            <p:ph type="ctrTitle"/>
          </p:nvPr>
        </p:nvSpPr>
        <p:spPr>
          <a:xfrm>
            <a:off x="1523999" y="1122363"/>
            <a:ext cx="10373833" cy="2387600"/>
          </a:xfrm>
        </p:spPr>
        <p:txBody>
          <a:bodyPr/>
          <a:lstStyle/>
          <a:p>
            <a:pPr algn="l"/>
            <a:r>
              <a:rPr lang="en-GB" dirty="0"/>
              <a:t>GU Medicine in a non-urban area</a:t>
            </a:r>
          </a:p>
        </p:txBody>
      </p:sp>
      <p:sp>
        <p:nvSpPr>
          <p:cNvPr id="3" name="Subtitle 2">
            <a:extLst>
              <a:ext uri="{FF2B5EF4-FFF2-40B4-BE49-F238E27FC236}">
                <a16:creationId xmlns:a16="http://schemas.microsoft.com/office/drawing/2014/main" id="{F0CA7C16-BD8C-5F47-7125-3D362DD24AE0}"/>
              </a:ext>
            </a:extLst>
          </p:cNvPr>
          <p:cNvSpPr>
            <a:spLocks noGrp="1"/>
          </p:cNvSpPr>
          <p:nvPr>
            <p:ph type="subTitle" idx="1"/>
          </p:nvPr>
        </p:nvSpPr>
        <p:spPr/>
        <p:txBody>
          <a:bodyPr/>
          <a:lstStyle/>
          <a:p>
            <a:pPr algn="l"/>
            <a:r>
              <a:rPr lang="en-GB" dirty="0"/>
              <a:t>Dr Nadia Khatib</a:t>
            </a:r>
          </a:p>
          <a:p>
            <a:pPr algn="l"/>
            <a:r>
              <a:rPr lang="en-GB" dirty="0"/>
              <a:t>Consultant GU/HIV Medicine Torbay and South Devon NHS Trust</a:t>
            </a:r>
          </a:p>
          <a:p>
            <a:pPr algn="l"/>
            <a:r>
              <a:rPr lang="en-GB" dirty="0"/>
              <a:t>14.10.24</a:t>
            </a:r>
          </a:p>
        </p:txBody>
      </p:sp>
    </p:spTree>
    <p:extLst>
      <p:ext uri="{BB962C8B-B14F-4D97-AF65-F5344CB8AC3E}">
        <p14:creationId xmlns:p14="http://schemas.microsoft.com/office/powerpoint/2010/main" val="3859761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169D-F62B-84AA-2DD4-A81922568FFD}"/>
              </a:ext>
            </a:extLst>
          </p:cNvPr>
          <p:cNvSpPr>
            <a:spLocks noGrp="1"/>
          </p:cNvSpPr>
          <p:nvPr>
            <p:ph type="title"/>
          </p:nvPr>
        </p:nvSpPr>
        <p:spPr/>
        <p:txBody>
          <a:bodyPr/>
          <a:lstStyle/>
          <a:p>
            <a:r>
              <a:rPr lang="en-GB" dirty="0"/>
              <a:t>Career opportunities</a:t>
            </a:r>
          </a:p>
        </p:txBody>
      </p:sp>
      <p:sp>
        <p:nvSpPr>
          <p:cNvPr id="4" name="Content Placeholder 3">
            <a:extLst>
              <a:ext uri="{FF2B5EF4-FFF2-40B4-BE49-F238E27FC236}">
                <a16:creationId xmlns:a16="http://schemas.microsoft.com/office/drawing/2014/main" id="{B94846C8-A6CF-7362-9BC3-5FD3EAB1A368}"/>
              </a:ext>
            </a:extLst>
          </p:cNvPr>
          <p:cNvSpPr>
            <a:spLocks noGrp="1"/>
          </p:cNvSpPr>
          <p:nvPr>
            <p:ph sz="half" idx="1"/>
          </p:nvPr>
        </p:nvSpPr>
        <p:spPr/>
        <p:txBody>
          <a:bodyPr/>
          <a:lstStyle/>
          <a:p>
            <a:r>
              <a:rPr lang="en-GB" dirty="0"/>
              <a:t>Not so much….</a:t>
            </a:r>
          </a:p>
          <a:p>
            <a:endParaRPr lang="en-GB" dirty="0"/>
          </a:p>
          <a:p>
            <a:r>
              <a:rPr lang="en-GB" dirty="0"/>
              <a:t>Research</a:t>
            </a:r>
          </a:p>
          <a:p>
            <a:r>
              <a:rPr lang="en-GB" dirty="0"/>
              <a:t>Private practice</a:t>
            </a:r>
          </a:p>
          <a:p>
            <a:endParaRPr lang="en-GB" dirty="0"/>
          </a:p>
        </p:txBody>
      </p:sp>
      <p:sp>
        <p:nvSpPr>
          <p:cNvPr id="5" name="Content Placeholder 4">
            <a:extLst>
              <a:ext uri="{FF2B5EF4-FFF2-40B4-BE49-F238E27FC236}">
                <a16:creationId xmlns:a16="http://schemas.microsoft.com/office/drawing/2014/main" id="{86514842-6E7C-B2A7-1E9E-E6538D8948CA}"/>
              </a:ext>
            </a:extLst>
          </p:cNvPr>
          <p:cNvSpPr>
            <a:spLocks noGrp="1"/>
          </p:cNvSpPr>
          <p:nvPr>
            <p:ph sz="half" idx="2"/>
          </p:nvPr>
        </p:nvSpPr>
        <p:spPr/>
        <p:txBody>
          <a:bodyPr/>
          <a:lstStyle/>
          <a:p>
            <a:r>
              <a:rPr lang="en-GB" dirty="0"/>
              <a:t>Plenty of….</a:t>
            </a:r>
          </a:p>
          <a:p>
            <a:endParaRPr lang="en-GB" dirty="0"/>
          </a:p>
          <a:p>
            <a:r>
              <a:rPr lang="en-GB" dirty="0"/>
              <a:t>Education</a:t>
            </a:r>
          </a:p>
          <a:p>
            <a:r>
              <a:rPr lang="en-GB" dirty="0"/>
              <a:t>Leadership</a:t>
            </a:r>
          </a:p>
          <a:p>
            <a:r>
              <a:rPr lang="en-GB" dirty="0"/>
              <a:t>Quality improvement</a:t>
            </a:r>
          </a:p>
          <a:p>
            <a:endParaRPr lang="en-GB" dirty="0"/>
          </a:p>
          <a:p>
            <a:r>
              <a:rPr lang="en-GB" dirty="0"/>
              <a:t>Variety</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4093051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D6BEE-BAE6-A100-104A-576462351C1F}"/>
              </a:ext>
            </a:extLst>
          </p:cNvPr>
          <p:cNvSpPr>
            <a:spLocks noGrp="1"/>
          </p:cNvSpPr>
          <p:nvPr>
            <p:ph type="title"/>
          </p:nvPr>
        </p:nvSpPr>
        <p:spPr/>
        <p:txBody>
          <a:bodyPr/>
          <a:lstStyle/>
          <a:p>
            <a:r>
              <a:rPr lang="en-GB" dirty="0"/>
              <a:t>Geographical</a:t>
            </a:r>
          </a:p>
        </p:txBody>
      </p:sp>
      <p:pic>
        <p:nvPicPr>
          <p:cNvPr id="5" name="Content Placeholder 4">
            <a:extLst>
              <a:ext uri="{FF2B5EF4-FFF2-40B4-BE49-F238E27FC236}">
                <a16:creationId xmlns:a16="http://schemas.microsoft.com/office/drawing/2014/main" id="{E0DCBC50-C53C-E7D1-BA5F-0E82E50029A6}"/>
              </a:ext>
            </a:extLst>
          </p:cNvPr>
          <p:cNvPicPr>
            <a:picLocks noGrp="1" noChangeAspect="1"/>
          </p:cNvPicPr>
          <p:nvPr>
            <p:ph idx="1"/>
          </p:nvPr>
        </p:nvPicPr>
        <p:blipFill>
          <a:blip r:embed="rId3"/>
          <a:srcRect l="37446" t="14000" r="7638" b="28821"/>
          <a:stretch/>
        </p:blipFill>
        <p:spPr>
          <a:xfrm>
            <a:off x="988827" y="1903228"/>
            <a:ext cx="6991391" cy="4647582"/>
          </a:xfrm>
        </p:spPr>
      </p:pic>
      <p:sp>
        <p:nvSpPr>
          <p:cNvPr id="3" name="TextBox 2">
            <a:extLst>
              <a:ext uri="{FF2B5EF4-FFF2-40B4-BE49-F238E27FC236}">
                <a16:creationId xmlns:a16="http://schemas.microsoft.com/office/drawing/2014/main" id="{2CCD22A7-BB4D-4B2A-244D-7F9E9CF2A85B}"/>
              </a:ext>
            </a:extLst>
          </p:cNvPr>
          <p:cNvSpPr txBox="1"/>
          <p:nvPr/>
        </p:nvSpPr>
        <p:spPr>
          <a:xfrm>
            <a:off x="8340435" y="1903228"/>
            <a:ext cx="3477492" cy="2985433"/>
          </a:xfrm>
          <a:prstGeom prst="rect">
            <a:avLst/>
          </a:prstGeom>
          <a:noFill/>
          <a:ln>
            <a:solidFill>
              <a:schemeClr val="tx1"/>
            </a:solidFill>
          </a:ln>
        </p:spPr>
        <p:txBody>
          <a:bodyPr wrap="square" rtlCol="0">
            <a:spAutoFit/>
          </a:bodyPr>
          <a:lstStyle/>
          <a:p>
            <a:r>
              <a:rPr lang="en-GB" sz="2000" b="1" dirty="0"/>
              <a:t>Challenging for patients</a:t>
            </a:r>
            <a:endParaRPr lang="en-GB" sz="2000" dirty="0"/>
          </a:p>
          <a:p>
            <a:pPr lvl="1"/>
            <a:r>
              <a:rPr lang="en-GB" sz="2000" dirty="0"/>
              <a:t>Remote testing</a:t>
            </a:r>
          </a:p>
          <a:p>
            <a:pPr lvl="1"/>
            <a:r>
              <a:rPr lang="en-GB" sz="2000" dirty="0"/>
              <a:t>Travel++ for FTF</a:t>
            </a:r>
          </a:p>
          <a:p>
            <a:pPr lvl="1"/>
            <a:endParaRPr lang="en-GB" sz="2000" dirty="0"/>
          </a:p>
          <a:p>
            <a:r>
              <a:rPr lang="en-GB" sz="2000" b="1" dirty="0"/>
              <a:t>Continuity</a:t>
            </a:r>
          </a:p>
          <a:p>
            <a:pPr lvl="1"/>
            <a:r>
              <a:rPr lang="en-GB" sz="2000" dirty="0"/>
              <a:t>Patients keep coming back</a:t>
            </a:r>
          </a:p>
          <a:p>
            <a:endParaRPr lang="en-GB" sz="2400" dirty="0"/>
          </a:p>
          <a:p>
            <a:endParaRPr lang="en-GB" sz="2400" dirty="0"/>
          </a:p>
        </p:txBody>
      </p:sp>
      <p:sp>
        <p:nvSpPr>
          <p:cNvPr id="6" name="TextBox 5">
            <a:extLst>
              <a:ext uri="{FF2B5EF4-FFF2-40B4-BE49-F238E27FC236}">
                <a16:creationId xmlns:a16="http://schemas.microsoft.com/office/drawing/2014/main" id="{A46F4CC5-6E7E-33F3-9DD4-BD1E02853089}"/>
              </a:ext>
            </a:extLst>
          </p:cNvPr>
          <p:cNvSpPr txBox="1"/>
          <p:nvPr/>
        </p:nvSpPr>
        <p:spPr>
          <a:xfrm>
            <a:off x="8340435" y="5169436"/>
            <a:ext cx="3477492" cy="1015663"/>
          </a:xfrm>
          <a:prstGeom prst="rect">
            <a:avLst/>
          </a:prstGeom>
          <a:noFill/>
          <a:ln>
            <a:solidFill>
              <a:schemeClr val="tx1"/>
            </a:solidFill>
          </a:ln>
        </p:spPr>
        <p:txBody>
          <a:bodyPr wrap="square" rtlCol="0">
            <a:spAutoFit/>
          </a:bodyPr>
          <a:lstStyle/>
          <a:p>
            <a:r>
              <a:rPr lang="en-GB" sz="2000" b="1" dirty="0"/>
              <a:t>Think about it for CPD</a:t>
            </a:r>
            <a:endParaRPr lang="en-GB" sz="2000" dirty="0"/>
          </a:p>
          <a:p>
            <a:pPr lvl="1"/>
            <a:r>
              <a:rPr lang="en-GB" sz="2000" dirty="0"/>
              <a:t>Virtual Conferences</a:t>
            </a:r>
          </a:p>
          <a:p>
            <a:pPr lvl="1"/>
            <a:r>
              <a:rPr lang="en-GB" sz="2000" dirty="0"/>
              <a:t>Travel++ for FTF</a:t>
            </a:r>
          </a:p>
        </p:txBody>
      </p:sp>
    </p:spTree>
    <p:extLst>
      <p:ext uri="{BB962C8B-B14F-4D97-AF65-F5344CB8AC3E}">
        <p14:creationId xmlns:p14="http://schemas.microsoft.com/office/powerpoint/2010/main" val="5274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00EA-44AA-7404-1536-73234E879F52}"/>
              </a:ext>
            </a:extLst>
          </p:cNvPr>
          <p:cNvSpPr>
            <a:spLocks noGrp="1"/>
          </p:cNvSpPr>
          <p:nvPr>
            <p:ph type="title"/>
          </p:nvPr>
        </p:nvSpPr>
        <p:spPr/>
        <p:txBody>
          <a:bodyPr/>
          <a:lstStyle/>
          <a:p>
            <a:r>
              <a:rPr lang="en-GB" dirty="0"/>
              <a:t>Lifestyle</a:t>
            </a:r>
          </a:p>
        </p:txBody>
      </p:sp>
      <p:sp>
        <p:nvSpPr>
          <p:cNvPr id="8" name="Content Placeholder 7">
            <a:extLst>
              <a:ext uri="{FF2B5EF4-FFF2-40B4-BE49-F238E27FC236}">
                <a16:creationId xmlns:a16="http://schemas.microsoft.com/office/drawing/2014/main" id="{C08E2862-B32D-7ADC-33A5-8D953AEE26CE}"/>
              </a:ext>
            </a:extLst>
          </p:cNvPr>
          <p:cNvSpPr>
            <a:spLocks noGrp="1"/>
          </p:cNvSpPr>
          <p:nvPr>
            <p:ph sz="half" idx="1"/>
          </p:nvPr>
        </p:nvSpPr>
        <p:spPr/>
        <p:txBody>
          <a:bodyPr/>
          <a:lstStyle/>
          <a:p>
            <a:endParaRPr lang="en-GB"/>
          </a:p>
        </p:txBody>
      </p:sp>
      <p:pic>
        <p:nvPicPr>
          <p:cNvPr id="3078" name="Picture 6" descr="Driving Tips for Devon's Country Lanes ...">
            <a:extLst>
              <a:ext uri="{FF2B5EF4-FFF2-40B4-BE49-F238E27FC236}">
                <a16:creationId xmlns:a16="http://schemas.microsoft.com/office/drawing/2014/main" id="{47735252-8E1F-7E81-7EA5-C747D3516A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 y="1690687"/>
            <a:ext cx="4856815" cy="272891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Top 10 modern and used tractor prices ...">
            <a:extLst>
              <a:ext uri="{FF2B5EF4-FFF2-40B4-BE49-F238E27FC236}">
                <a16:creationId xmlns:a16="http://schemas.microsoft.com/office/drawing/2014/main" id="{CB1B6DDB-8777-2C32-7F08-2CDA5507164C}"/>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3241530" y="365124"/>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ovid19 Single File Traffic Sign">
            <a:extLst>
              <a:ext uri="{FF2B5EF4-FFF2-40B4-BE49-F238E27FC236}">
                <a16:creationId xmlns:a16="http://schemas.microsoft.com/office/drawing/2014/main" id="{FE6AC0E7-DB89-FEC4-05D0-429862E5C0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960" y="4359275"/>
            <a:ext cx="21336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What's your favorite ethnic food?">
            <a:extLst>
              <a:ext uri="{FF2B5EF4-FFF2-40B4-BE49-F238E27FC236}">
                <a16:creationId xmlns:a16="http://schemas.microsoft.com/office/drawing/2014/main" id="{40A98F03-E786-E60A-17F6-FFDD3B23CB42}"/>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10352"/>
          <a:stretch/>
        </p:blipFill>
        <p:spPr bwMode="auto">
          <a:xfrm>
            <a:off x="2093791" y="3858492"/>
            <a:ext cx="5917943" cy="287958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train station">
            <a:extLst>
              <a:ext uri="{FF2B5EF4-FFF2-40B4-BE49-F238E27FC236}">
                <a16:creationId xmlns:a16="http://schemas.microsoft.com/office/drawing/2014/main" id="{6F6D0EB2-E1F2-A314-D5A0-86134ADCD0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0522" y="423795"/>
            <a:ext cx="4213150" cy="280366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Ploughman's Lunch Recipe | Ina Garten ...">
            <a:extLst>
              <a:ext uri="{FF2B5EF4-FFF2-40B4-BE49-F238E27FC236}">
                <a16:creationId xmlns:a16="http://schemas.microsoft.com/office/drawing/2014/main" id="{590E3FFB-CEE1-3D9B-337B-A3A8ED891AE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15745" y="3286125"/>
            <a:ext cx="3777927" cy="3097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510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6509-FF83-4CD4-6A58-BD7999CAE50A}"/>
              </a:ext>
            </a:extLst>
          </p:cNvPr>
          <p:cNvSpPr>
            <a:spLocks noGrp="1"/>
          </p:cNvSpPr>
          <p:nvPr>
            <p:ph type="title"/>
          </p:nvPr>
        </p:nvSpPr>
        <p:spPr/>
        <p:txBody>
          <a:bodyPr/>
          <a:lstStyle/>
          <a:p>
            <a:r>
              <a:rPr lang="en-GB" dirty="0"/>
              <a:t>Lifestyle</a:t>
            </a:r>
          </a:p>
        </p:txBody>
      </p:sp>
      <p:pic>
        <p:nvPicPr>
          <p:cNvPr id="2050" name="Picture 2" descr="Swallows and Amazons (Vintage Children ...">
            <a:extLst>
              <a:ext uri="{FF2B5EF4-FFF2-40B4-BE49-F238E27FC236}">
                <a16:creationId xmlns:a16="http://schemas.microsoft.com/office/drawing/2014/main" id="{2121003A-D7B9-F06C-1A5C-C59610140E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7115" y="0"/>
            <a:ext cx="2992582" cy="439990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ur Classes | ACE | Berry Pomeroy ...">
            <a:extLst>
              <a:ext uri="{FF2B5EF4-FFF2-40B4-BE49-F238E27FC236}">
                <a16:creationId xmlns:a16="http://schemas.microsoft.com/office/drawing/2014/main" id="{6B14F4FA-55E7-82D8-C60A-C9AD4CF7E2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4632" y="3505732"/>
            <a:ext cx="4475451" cy="33522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National Herd Competition 2023 - The ...">
            <a:extLst>
              <a:ext uri="{FF2B5EF4-FFF2-40B4-BE49-F238E27FC236}">
                <a16:creationId xmlns:a16="http://schemas.microsoft.com/office/drawing/2014/main" id="{003928AA-ACD8-E4CA-0F20-11139FEA78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501758"/>
            <a:ext cx="3486495" cy="232010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outh Milton Sands - Visit South Devon">
            <a:extLst>
              <a:ext uri="{FF2B5EF4-FFF2-40B4-BE49-F238E27FC236}">
                <a16:creationId xmlns:a16="http://schemas.microsoft.com/office/drawing/2014/main" id="{7318629A-3229-FFD4-A8C3-8D476C932503}"/>
              </a:ext>
            </a:extLst>
          </p:cNvPr>
          <p:cNvPicPr>
            <a:picLocks noGrp="1" noChangeAspect="1" noChangeArrowheads="1"/>
          </p:cNvPicPr>
          <p:nvPr>
            <p:ph sz="half" idx="1"/>
          </p:nvPr>
        </p:nvPicPr>
        <p:blipFill>
          <a:blip r:embed="rId6">
            <a:extLst>
              <a:ext uri="{28A0092B-C50C-407E-A947-70E740481C1C}">
                <a14:useLocalDpi xmlns:a14="http://schemas.microsoft.com/office/drawing/2010/main" val="0"/>
              </a:ext>
            </a:extLst>
          </a:blip>
          <a:srcRect/>
          <a:stretch>
            <a:fillRect/>
          </a:stretch>
        </p:blipFill>
        <p:spPr bwMode="auto">
          <a:xfrm>
            <a:off x="72303" y="1336974"/>
            <a:ext cx="4475451" cy="261829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aytor at sunrise in Dartmoor, England ...">
            <a:extLst>
              <a:ext uri="{FF2B5EF4-FFF2-40B4-BE49-F238E27FC236}">
                <a16:creationId xmlns:a16="http://schemas.microsoft.com/office/drawing/2014/main" id="{E7E738D0-B8CB-F6E7-E722-EF5385082E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87091" y="149491"/>
            <a:ext cx="4350328" cy="335226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Devon Live">
            <a:extLst>
              <a:ext uri="{FF2B5EF4-FFF2-40B4-BE49-F238E27FC236}">
                <a16:creationId xmlns:a16="http://schemas.microsoft.com/office/drawing/2014/main" id="{8025D026-6D40-A9D7-847A-DBA098A1D14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68836" y="4073235"/>
            <a:ext cx="4780608" cy="2635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238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EC29-7AE9-657F-C410-A84D97A5F903}"/>
              </a:ext>
            </a:extLst>
          </p:cNvPr>
          <p:cNvSpPr>
            <a:spLocks noGrp="1"/>
          </p:cNvSpPr>
          <p:nvPr>
            <p:ph type="title"/>
          </p:nvPr>
        </p:nvSpPr>
        <p:spPr/>
        <p:txBody>
          <a:bodyPr/>
          <a:lstStyle/>
          <a:p>
            <a:r>
              <a:rPr lang="en-GB"/>
              <a:t>Any questions?</a:t>
            </a:r>
            <a:endParaRPr lang="en-GB" dirty="0"/>
          </a:p>
        </p:txBody>
      </p:sp>
      <p:sp>
        <p:nvSpPr>
          <p:cNvPr id="3" name="Content Placeholder 2">
            <a:extLst>
              <a:ext uri="{FF2B5EF4-FFF2-40B4-BE49-F238E27FC236}">
                <a16:creationId xmlns:a16="http://schemas.microsoft.com/office/drawing/2014/main" id="{9C438F66-1BD6-9589-4397-057B3ABEA644}"/>
              </a:ext>
            </a:extLst>
          </p:cNvPr>
          <p:cNvSpPr>
            <a:spLocks noGrp="1"/>
          </p:cNvSpPr>
          <p:nvPr>
            <p:ph sz="half" idx="1"/>
          </p:nvPr>
        </p:nvSpPr>
        <p:spPr/>
        <p:txBody>
          <a:bodyPr/>
          <a:lstStyle/>
          <a:p>
            <a:endParaRPr lang="en-GB"/>
          </a:p>
        </p:txBody>
      </p:sp>
      <p:sp>
        <p:nvSpPr>
          <p:cNvPr id="4" name="Content Placeholder 3">
            <a:extLst>
              <a:ext uri="{FF2B5EF4-FFF2-40B4-BE49-F238E27FC236}">
                <a16:creationId xmlns:a16="http://schemas.microsoft.com/office/drawing/2014/main" id="{357EFD12-FAA2-F504-2225-F21375C4C559}"/>
              </a:ext>
            </a:extLst>
          </p:cNvPr>
          <p:cNvSpPr>
            <a:spLocks noGrp="1"/>
          </p:cNvSpPr>
          <p:nvPr>
            <p:ph sz="half" idx="2"/>
          </p:nvPr>
        </p:nvSpPr>
        <p:spPr/>
        <p:txBody>
          <a:bodyPr/>
          <a:lstStyle/>
          <a:p>
            <a:endParaRPr lang="en-GB"/>
          </a:p>
        </p:txBody>
      </p:sp>
    </p:spTree>
    <p:extLst>
      <p:ext uri="{BB962C8B-B14F-4D97-AF65-F5344CB8AC3E}">
        <p14:creationId xmlns:p14="http://schemas.microsoft.com/office/powerpoint/2010/main" val="18001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F7137-CB23-3424-9AA0-124FA628A6D8}"/>
              </a:ext>
            </a:extLst>
          </p:cNvPr>
          <p:cNvSpPr>
            <a:spLocks noGrp="1"/>
          </p:cNvSpPr>
          <p:nvPr>
            <p:ph type="title"/>
          </p:nvPr>
        </p:nvSpPr>
        <p:spPr/>
        <p:txBody>
          <a:bodyPr/>
          <a:lstStyle/>
          <a:p>
            <a:endParaRPr lang="en-GB"/>
          </a:p>
        </p:txBody>
      </p:sp>
      <p:pic>
        <p:nvPicPr>
          <p:cNvPr id="5122" name="Picture 2" descr="Torbay Map Print A4 A3 A5 - Etsy Finland">
            <a:extLst>
              <a:ext uri="{FF2B5EF4-FFF2-40B4-BE49-F238E27FC236}">
                <a16:creationId xmlns:a16="http://schemas.microsoft.com/office/drawing/2014/main" id="{7DB5028D-2DD5-796E-D939-4D1CA134D6B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991108" y="453514"/>
            <a:ext cx="5200892" cy="608303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Torquay postcode information - list of ...">
            <a:extLst>
              <a:ext uri="{FF2B5EF4-FFF2-40B4-BE49-F238E27FC236}">
                <a16:creationId xmlns:a16="http://schemas.microsoft.com/office/drawing/2014/main" id="{22565E05-2654-3866-2BFD-D65951A495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905" y="229037"/>
            <a:ext cx="6308203" cy="6386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86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Find the Neuropsychology Service - Torbay and South Devon NHS Foundation  Trust">
            <a:extLst>
              <a:ext uri="{FF2B5EF4-FFF2-40B4-BE49-F238E27FC236}">
                <a16:creationId xmlns:a16="http://schemas.microsoft.com/office/drawing/2014/main" id="{8C684442-A9F7-E83F-694A-F76F73A2FAB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05969" y="2624152"/>
            <a:ext cx="6688562" cy="404883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c Martin">
            <a:extLst>
              <a:ext uri="{FF2B5EF4-FFF2-40B4-BE49-F238E27FC236}">
                <a16:creationId xmlns:a16="http://schemas.microsoft.com/office/drawing/2014/main" id="{2B7C2A5A-B306-1F69-100C-A62F8C507C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056" y="467833"/>
            <a:ext cx="5954232" cy="3934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12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894FA-60E9-2CD2-7876-5039A2F64602}"/>
              </a:ext>
            </a:extLst>
          </p:cNvPr>
          <p:cNvSpPr>
            <a:spLocks noGrp="1"/>
          </p:cNvSpPr>
          <p:nvPr>
            <p:ph type="title"/>
          </p:nvPr>
        </p:nvSpPr>
        <p:spPr/>
        <p:txBody>
          <a:bodyPr/>
          <a:lstStyle/>
          <a:p>
            <a:r>
              <a:rPr lang="en-GB" dirty="0"/>
              <a:t>My Background</a:t>
            </a:r>
          </a:p>
        </p:txBody>
      </p:sp>
      <p:sp>
        <p:nvSpPr>
          <p:cNvPr id="3" name="Content Placeholder 2">
            <a:extLst>
              <a:ext uri="{FF2B5EF4-FFF2-40B4-BE49-F238E27FC236}">
                <a16:creationId xmlns:a16="http://schemas.microsoft.com/office/drawing/2014/main" id="{352BE90D-5A72-2EE2-E374-DC3D3ECE14B2}"/>
              </a:ext>
            </a:extLst>
          </p:cNvPr>
          <p:cNvSpPr>
            <a:spLocks noGrp="1"/>
          </p:cNvSpPr>
          <p:nvPr>
            <p:ph idx="1"/>
          </p:nvPr>
        </p:nvSpPr>
        <p:spPr/>
        <p:txBody>
          <a:bodyPr/>
          <a:lstStyle/>
          <a:p>
            <a:r>
              <a:rPr lang="en-GB" dirty="0"/>
              <a:t>Dubai, Manchester, Newcastle</a:t>
            </a:r>
          </a:p>
          <a:p>
            <a:r>
              <a:rPr lang="en-GB" dirty="0"/>
              <a:t>1999 – 2004: University College London</a:t>
            </a:r>
          </a:p>
          <a:p>
            <a:r>
              <a:rPr lang="en-GB" dirty="0"/>
              <a:t>2004 – 2009: London, </a:t>
            </a:r>
            <a:r>
              <a:rPr lang="en-GB" dirty="0" err="1"/>
              <a:t>incl</a:t>
            </a:r>
            <a:r>
              <a:rPr lang="en-GB" dirty="0"/>
              <a:t> GU Med at Chelsea &amp; Westminster</a:t>
            </a:r>
          </a:p>
          <a:p>
            <a:r>
              <a:rPr lang="en-GB" dirty="0"/>
              <a:t>2009 – 2015: </a:t>
            </a:r>
            <a:r>
              <a:rPr lang="en-GB" dirty="0" err="1"/>
              <a:t>SpR</a:t>
            </a:r>
            <a:r>
              <a:rPr lang="en-GB" dirty="0"/>
              <a:t> training at West Midlands Deanery based in Coventry and Birmingham</a:t>
            </a:r>
          </a:p>
          <a:p>
            <a:endParaRPr lang="en-GB" dirty="0"/>
          </a:p>
          <a:p>
            <a:r>
              <a:rPr lang="en-GB" dirty="0"/>
              <a:t>2015: Consultant job decision time</a:t>
            </a:r>
          </a:p>
        </p:txBody>
      </p:sp>
    </p:spTree>
    <p:extLst>
      <p:ext uri="{BB962C8B-B14F-4D97-AF65-F5344CB8AC3E}">
        <p14:creationId xmlns:p14="http://schemas.microsoft.com/office/powerpoint/2010/main" val="2565970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ough High Street | Towards the ...">
            <a:extLst>
              <a:ext uri="{FF2B5EF4-FFF2-40B4-BE49-F238E27FC236}">
                <a16:creationId xmlns:a16="http://schemas.microsoft.com/office/drawing/2014/main" id="{CF92FB3A-A92C-0AE6-E781-52494DB68CA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9102" y="223382"/>
            <a:ext cx="5084135" cy="33832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Tor Bay Harbour website - Torquay Harbour">
            <a:extLst>
              <a:ext uri="{FF2B5EF4-FFF2-40B4-BE49-F238E27FC236}">
                <a16:creationId xmlns:a16="http://schemas.microsoft.com/office/drawing/2014/main" id="{48441DAD-9853-17CE-E054-95075E3075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2666" y="3464899"/>
            <a:ext cx="10410232" cy="302797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1D091242-2465-4BF1-449B-42B90D01E807}"/>
              </a:ext>
            </a:extLst>
          </p:cNvPr>
          <p:cNvSpPr txBox="1"/>
          <p:nvPr/>
        </p:nvSpPr>
        <p:spPr>
          <a:xfrm>
            <a:off x="9459644" y="1648256"/>
            <a:ext cx="2307265" cy="1477328"/>
          </a:xfrm>
          <a:prstGeom prst="rect">
            <a:avLst/>
          </a:prstGeom>
          <a:noFill/>
        </p:spPr>
        <p:txBody>
          <a:bodyPr wrap="square" rtlCol="0">
            <a:spAutoFit/>
          </a:bodyPr>
          <a:lstStyle/>
          <a:p>
            <a:r>
              <a:rPr lang="en-GB" i="1" dirty="0"/>
              <a:t>“You’ll never see syphilis again!”</a:t>
            </a:r>
          </a:p>
          <a:p>
            <a:endParaRPr lang="en-GB" i="1" dirty="0"/>
          </a:p>
          <a:p>
            <a:r>
              <a:rPr lang="en-GB" i="1" dirty="0"/>
              <a:t>“I doubt they even have sex in Devon”</a:t>
            </a:r>
          </a:p>
        </p:txBody>
      </p:sp>
      <p:pic>
        <p:nvPicPr>
          <p:cNvPr id="9" name="Graphic 8" descr="Speech outline">
            <a:extLst>
              <a:ext uri="{FF2B5EF4-FFF2-40B4-BE49-F238E27FC236}">
                <a16:creationId xmlns:a16="http://schemas.microsoft.com/office/drawing/2014/main" id="{4804A39C-C856-8938-86D1-FD012030011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48204" y="974841"/>
            <a:ext cx="3789160" cy="3288913"/>
          </a:xfrm>
          <a:prstGeom prst="rect">
            <a:avLst/>
          </a:prstGeom>
        </p:spPr>
      </p:pic>
    </p:spTree>
    <p:extLst>
      <p:ext uri="{BB962C8B-B14F-4D97-AF65-F5344CB8AC3E}">
        <p14:creationId xmlns:p14="http://schemas.microsoft.com/office/powerpoint/2010/main" val="42412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1D6B3-680E-2740-68BA-B66A0BB001B7}"/>
              </a:ext>
            </a:extLst>
          </p:cNvPr>
          <p:cNvSpPr>
            <a:spLocks noGrp="1"/>
          </p:cNvSpPr>
          <p:nvPr>
            <p:ph type="title"/>
          </p:nvPr>
        </p:nvSpPr>
        <p:spPr>
          <a:xfrm>
            <a:off x="708837" y="319198"/>
            <a:ext cx="10644963" cy="1325563"/>
          </a:xfrm>
        </p:spPr>
        <p:txBody>
          <a:bodyPr/>
          <a:lstStyle/>
          <a:p>
            <a:r>
              <a:rPr lang="en-GB" dirty="0"/>
              <a:t>Clinical – GU medicine</a:t>
            </a:r>
          </a:p>
        </p:txBody>
      </p:sp>
      <p:sp>
        <p:nvSpPr>
          <p:cNvPr id="4" name="Content Placeholder 3">
            <a:extLst>
              <a:ext uri="{FF2B5EF4-FFF2-40B4-BE49-F238E27FC236}">
                <a16:creationId xmlns:a16="http://schemas.microsoft.com/office/drawing/2014/main" id="{81F201CA-097D-4570-FB2F-9195FB33FFA6}"/>
              </a:ext>
            </a:extLst>
          </p:cNvPr>
          <p:cNvSpPr>
            <a:spLocks noGrp="1"/>
          </p:cNvSpPr>
          <p:nvPr>
            <p:ph sz="half" idx="1"/>
          </p:nvPr>
        </p:nvSpPr>
        <p:spPr>
          <a:xfrm>
            <a:off x="708837" y="1825625"/>
            <a:ext cx="5310963" cy="4351338"/>
          </a:xfrm>
        </p:spPr>
        <p:txBody>
          <a:bodyPr>
            <a:normAutofit/>
          </a:bodyPr>
          <a:lstStyle/>
          <a:p>
            <a:r>
              <a:rPr lang="en-GB" dirty="0"/>
              <a:t>I’ve seen lots and lots of syphilis……and the rest</a:t>
            </a:r>
          </a:p>
          <a:p>
            <a:endParaRPr lang="en-GB" dirty="0"/>
          </a:p>
          <a:p>
            <a:pPr lvl="1"/>
            <a:endParaRPr lang="en-GB" dirty="0"/>
          </a:p>
          <a:p>
            <a:r>
              <a:rPr lang="en-GB" dirty="0"/>
              <a:t>They have lot and lots of sex in Devon</a:t>
            </a:r>
          </a:p>
          <a:p>
            <a:pPr lvl="1"/>
            <a:endParaRPr lang="en-GB" dirty="0"/>
          </a:p>
          <a:p>
            <a:pPr marL="457200" lvl="1" indent="0">
              <a:buNone/>
            </a:pPr>
            <a:endParaRPr lang="en-GB" dirty="0"/>
          </a:p>
          <a:p>
            <a:pPr marL="0" indent="0">
              <a:buNone/>
            </a:pPr>
            <a:endParaRPr lang="en-GB" dirty="0"/>
          </a:p>
        </p:txBody>
      </p:sp>
      <p:sp>
        <p:nvSpPr>
          <p:cNvPr id="5" name="Content Placeholder 4">
            <a:extLst>
              <a:ext uri="{FF2B5EF4-FFF2-40B4-BE49-F238E27FC236}">
                <a16:creationId xmlns:a16="http://schemas.microsoft.com/office/drawing/2014/main" id="{8CBA565C-E2FC-0963-28CA-6ADD67E81119}"/>
              </a:ext>
            </a:extLst>
          </p:cNvPr>
          <p:cNvSpPr>
            <a:spLocks noGrp="1"/>
          </p:cNvSpPr>
          <p:nvPr>
            <p:ph sz="half" idx="2"/>
          </p:nvPr>
        </p:nvSpPr>
        <p:spPr>
          <a:xfrm>
            <a:off x="6172200" y="1850398"/>
            <a:ext cx="5181600" cy="4784318"/>
          </a:xfrm>
        </p:spPr>
        <p:txBody>
          <a:bodyPr>
            <a:normAutofit/>
          </a:bodyPr>
          <a:lstStyle/>
          <a:p>
            <a:r>
              <a:rPr lang="en-GB" dirty="0"/>
              <a:t>What we do see:</a:t>
            </a:r>
          </a:p>
          <a:p>
            <a:r>
              <a:rPr lang="en-GB" dirty="0"/>
              <a:t>Poverty</a:t>
            </a:r>
          </a:p>
          <a:p>
            <a:r>
              <a:rPr lang="en-GB" dirty="0"/>
              <a:t>Stigma</a:t>
            </a:r>
          </a:p>
          <a:p>
            <a:pPr marL="0" indent="0">
              <a:buNone/>
            </a:pPr>
            <a:endParaRPr lang="en-GB" dirty="0"/>
          </a:p>
          <a:p>
            <a:pPr marL="0" indent="0">
              <a:buNone/>
            </a:pPr>
            <a:r>
              <a:rPr lang="en-GB" dirty="0"/>
              <a:t>What we don’t see much of:</a:t>
            </a:r>
          </a:p>
          <a:p>
            <a:r>
              <a:rPr lang="en-GB" dirty="0" err="1"/>
              <a:t>Chemsex</a:t>
            </a:r>
            <a:endParaRPr lang="en-GB" dirty="0"/>
          </a:p>
          <a:p>
            <a:r>
              <a:rPr lang="en-GB" dirty="0"/>
              <a:t>Mpox</a:t>
            </a:r>
          </a:p>
          <a:p>
            <a:r>
              <a:rPr lang="en-GB" dirty="0"/>
              <a:t>LGV</a:t>
            </a:r>
          </a:p>
          <a:p>
            <a:r>
              <a:rPr lang="en-GB" dirty="0"/>
              <a:t>Shigella</a:t>
            </a:r>
          </a:p>
          <a:p>
            <a:pPr marL="0" indent="0">
              <a:buNone/>
            </a:pPr>
            <a:endParaRPr lang="en-GB" dirty="0"/>
          </a:p>
        </p:txBody>
      </p:sp>
    </p:spTree>
    <p:extLst>
      <p:ext uri="{BB962C8B-B14F-4D97-AF65-F5344CB8AC3E}">
        <p14:creationId xmlns:p14="http://schemas.microsoft.com/office/powerpoint/2010/main" val="3524799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D266-D922-0354-4976-16AA6097E95A}"/>
              </a:ext>
            </a:extLst>
          </p:cNvPr>
          <p:cNvSpPr>
            <a:spLocks noGrp="1"/>
          </p:cNvSpPr>
          <p:nvPr>
            <p:ph type="title"/>
          </p:nvPr>
        </p:nvSpPr>
        <p:spPr/>
        <p:txBody>
          <a:bodyPr/>
          <a:lstStyle/>
          <a:p>
            <a:r>
              <a:rPr lang="en-GB" dirty="0"/>
              <a:t>Clinical – HIV</a:t>
            </a:r>
          </a:p>
        </p:txBody>
      </p:sp>
      <p:sp>
        <p:nvSpPr>
          <p:cNvPr id="5" name="Text Placeholder 4">
            <a:extLst>
              <a:ext uri="{FF2B5EF4-FFF2-40B4-BE49-F238E27FC236}">
                <a16:creationId xmlns:a16="http://schemas.microsoft.com/office/drawing/2014/main" id="{E600712C-319A-F7A7-88EB-51FF795217C0}"/>
              </a:ext>
            </a:extLst>
          </p:cNvPr>
          <p:cNvSpPr>
            <a:spLocks noGrp="1"/>
          </p:cNvSpPr>
          <p:nvPr>
            <p:ph type="body" idx="1"/>
          </p:nvPr>
        </p:nvSpPr>
        <p:spPr>
          <a:xfrm>
            <a:off x="839788" y="1404716"/>
            <a:ext cx="5157787" cy="823912"/>
          </a:xfrm>
        </p:spPr>
        <p:txBody>
          <a:bodyPr/>
          <a:lstStyle/>
          <a:p>
            <a:r>
              <a:rPr lang="en-GB" dirty="0"/>
              <a:t>Birmingham – 3000+ patients</a:t>
            </a:r>
          </a:p>
        </p:txBody>
      </p:sp>
      <p:sp>
        <p:nvSpPr>
          <p:cNvPr id="3" name="Content Placeholder 2">
            <a:extLst>
              <a:ext uri="{FF2B5EF4-FFF2-40B4-BE49-F238E27FC236}">
                <a16:creationId xmlns:a16="http://schemas.microsoft.com/office/drawing/2014/main" id="{AA96F6FE-B79E-96CB-2DC5-290049C88F0F}"/>
              </a:ext>
            </a:extLst>
          </p:cNvPr>
          <p:cNvSpPr>
            <a:spLocks noGrp="1"/>
          </p:cNvSpPr>
          <p:nvPr>
            <p:ph sz="half" idx="2"/>
          </p:nvPr>
        </p:nvSpPr>
        <p:spPr/>
        <p:txBody>
          <a:bodyPr>
            <a:normAutofit fontScale="70000" lnSpcReduction="20000"/>
          </a:bodyPr>
          <a:lstStyle/>
          <a:p>
            <a:r>
              <a:rPr lang="en-GB" dirty="0"/>
              <a:t>5 HIV Consultants</a:t>
            </a:r>
          </a:p>
          <a:p>
            <a:r>
              <a:rPr lang="en-GB" dirty="0"/>
              <a:t>5 ID Consultants</a:t>
            </a:r>
          </a:p>
          <a:p>
            <a:r>
              <a:rPr lang="en-GB" dirty="0"/>
              <a:t>6 CNSs</a:t>
            </a:r>
          </a:p>
          <a:p>
            <a:r>
              <a:rPr lang="en-GB" dirty="0"/>
              <a:t>Occupational Therapist</a:t>
            </a:r>
          </a:p>
          <a:p>
            <a:r>
              <a:rPr lang="en-GB" dirty="0"/>
              <a:t>Pharmacist</a:t>
            </a:r>
          </a:p>
          <a:p>
            <a:r>
              <a:rPr lang="en-GB" dirty="0"/>
              <a:t>Dietician</a:t>
            </a:r>
          </a:p>
          <a:p>
            <a:r>
              <a:rPr lang="en-GB" dirty="0"/>
              <a:t>Psychologist</a:t>
            </a:r>
          </a:p>
          <a:p>
            <a:r>
              <a:rPr lang="en-GB" dirty="0"/>
              <a:t>Midwife</a:t>
            </a:r>
          </a:p>
          <a:p>
            <a:r>
              <a:rPr lang="en-GB" dirty="0"/>
              <a:t>On site social and peer support</a:t>
            </a:r>
          </a:p>
          <a:p>
            <a:r>
              <a:rPr lang="en-GB" dirty="0"/>
              <a:t>Specialist Clinics: Metabolic, Renal, TB, Adolescent, Pregnancy, Frailty</a:t>
            </a:r>
          </a:p>
          <a:p>
            <a:endParaRPr lang="en-GB" dirty="0"/>
          </a:p>
          <a:p>
            <a:endParaRPr lang="en-GB" dirty="0"/>
          </a:p>
        </p:txBody>
      </p:sp>
      <p:sp>
        <p:nvSpPr>
          <p:cNvPr id="6" name="Text Placeholder 5">
            <a:extLst>
              <a:ext uri="{FF2B5EF4-FFF2-40B4-BE49-F238E27FC236}">
                <a16:creationId xmlns:a16="http://schemas.microsoft.com/office/drawing/2014/main" id="{EEC0C2D4-5540-B122-A48A-E2E083D967D8}"/>
              </a:ext>
            </a:extLst>
          </p:cNvPr>
          <p:cNvSpPr>
            <a:spLocks noGrp="1"/>
          </p:cNvSpPr>
          <p:nvPr>
            <p:ph type="body" sz="quarter" idx="3"/>
          </p:nvPr>
        </p:nvSpPr>
        <p:spPr>
          <a:xfrm>
            <a:off x="6194427" y="1404716"/>
            <a:ext cx="5183188" cy="823912"/>
          </a:xfrm>
        </p:spPr>
        <p:txBody>
          <a:bodyPr/>
          <a:lstStyle/>
          <a:p>
            <a:r>
              <a:rPr lang="en-GB" dirty="0"/>
              <a:t>Torbay – 200 patients</a:t>
            </a:r>
          </a:p>
        </p:txBody>
      </p:sp>
      <p:sp>
        <p:nvSpPr>
          <p:cNvPr id="4" name="Content Placeholder 3">
            <a:extLst>
              <a:ext uri="{FF2B5EF4-FFF2-40B4-BE49-F238E27FC236}">
                <a16:creationId xmlns:a16="http://schemas.microsoft.com/office/drawing/2014/main" id="{226A1FEE-10FC-07E3-B9F9-E4633023C20F}"/>
              </a:ext>
            </a:extLst>
          </p:cNvPr>
          <p:cNvSpPr>
            <a:spLocks noGrp="1"/>
          </p:cNvSpPr>
          <p:nvPr>
            <p:ph sz="quarter" idx="4"/>
          </p:nvPr>
        </p:nvSpPr>
        <p:spPr/>
        <p:txBody>
          <a:bodyPr>
            <a:normAutofit fontScale="70000" lnSpcReduction="20000"/>
          </a:bodyPr>
          <a:lstStyle/>
          <a:p>
            <a:r>
              <a:rPr lang="en-GB" dirty="0"/>
              <a:t>Me and 1 CNS</a:t>
            </a:r>
          </a:p>
        </p:txBody>
      </p:sp>
    </p:spTree>
    <p:extLst>
      <p:ext uri="{BB962C8B-B14F-4D97-AF65-F5344CB8AC3E}">
        <p14:creationId xmlns:p14="http://schemas.microsoft.com/office/powerpoint/2010/main" val="261095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p:bldP spid="6"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6CFF7-AC8E-07C9-AC44-C355974CFFA5}"/>
              </a:ext>
            </a:extLst>
          </p:cNvPr>
          <p:cNvSpPr>
            <a:spLocks noGrp="1"/>
          </p:cNvSpPr>
          <p:nvPr>
            <p:ph type="title"/>
          </p:nvPr>
        </p:nvSpPr>
        <p:spPr/>
        <p:txBody>
          <a:bodyPr/>
          <a:lstStyle/>
          <a:p>
            <a:r>
              <a:rPr lang="en-GB" dirty="0"/>
              <a:t>Clinical - HIV</a:t>
            </a:r>
          </a:p>
        </p:txBody>
      </p:sp>
      <p:sp>
        <p:nvSpPr>
          <p:cNvPr id="4" name="Content Placeholder 3">
            <a:extLst>
              <a:ext uri="{FF2B5EF4-FFF2-40B4-BE49-F238E27FC236}">
                <a16:creationId xmlns:a16="http://schemas.microsoft.com/office/drawing/2014/main" id="{7936E145-A8CA-EB31-D06C-0A0668357A6C}"/>
              </a:ext>
            </a:extLst>
          </p:cNvPr>
          <p:cNvSpPr>
            <a:spLocks noGrp="1"/>
          </p:cNvSpPr>
          <p:nvPr>
            <p:ph sz="half" idx="1"/>
          </p:nvPr>
        </p:nvSpPr>
        <p:spPr/>
        <p:txBody>
          <a:bodyPr/>
          <a:lstStyle/>
          <a:p>
            <a:r>
              <a:rPr lang="en-GB" dirty="0"/>
              <a:t>Need </a:t>
            </a:r>
            <a:r>
              <a:rPr lang="en-GB" dirty="0" err="1"/>
              <a:t>SpR</a:t>
            </a:r>
            <a:r>
              <a:rPr lang="en-GB" dirty="0"/>
              <a:t> training to be very good</a:t>
            </a:r>
          </a:p>
          <a:p>
            <a:r>
              <a:rPr lang="en-GB" dirty="0"/>
              <a:t>Need to maintain support networks</a:t>
            </a:r>
          </a:p>
          <a:p>
            <a:r>
              <a:rPr lang="en-GB" dirty="0"/>
              <a:t>Need to build support networks – regionally for HIV and locally for cross specialty advice</a:t>
            </a:r>
          </a:p>
          <a:p>
            <a:r>
              <a:rPr lang="en-GB" dirty="0"/>
              <a:t>Focus on keeping up with CPD</a:t>
            </a:r>
          </a:p>
        </p:txBody>
      </p:sp>
      <p:sp>
        <p:nvSpPr>
          <p:cNvPr id="5" name="Content Placeholder 4">
            <a:extLst>
              <a:ext uri="{FF2B5EF4-FFF2-40B4-BE49-F238E27FC236}">
                <a16:creationId xmlns:a16="http://schemas.microsoft.com/office/drawing/2014/main" id="{62AD5DE6-1BD5-6A0F-DFD7-A3D80242BE75}"/>
              </a:ext>
            </a:extLst>
          </p:cNvPr>
          <p:cNvSpPr>
            <a:spLocks noGrp="1"/>
          </p:cNvSpPr>
          <p:nvPr>
            <p:ph sz="half" idx="2"/>
          </p:nvPr>
        </p:nvSpPr>
        <p:spPr/>
        <p:txBody>
          <a:bodyPr/>
          <a:lstStyle/>
          <a:p>
            <a:r>
              <a:rPr lang="en-GB" dirty="0"/>
              <a:t>Holistic approach</a:t>
            </a:r>
          </a:p>
          <a:p>
            <a:r>
              <a:rPr lang="en-GB" dirty="0"/>
              <a:t>Can shape services more easily</a:t>
            </a:r>
          </a:p>
        </p:txBody>
      </p:sp>
    </p:spTree>
    <p:extLst>
      <p:ext uri="{BB962C8B-B14F-4D97-AF65-F5344CB8AC3E}">
        <p14:creationId xmlns:p14="http://schemas.microsoft.com/office/powerpoint/2010/main" val="2284645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A629-1307-027D-9A66-047E79401A4B}"/>
              </a:ext>
            </a:extLst>
          </p:cNvPr>
          <p:cNvSpPr>
            <a:spLocks noGrp="1"/>
          </p:cNvSpPr>
          <p:nvPr>
            <p:ph type="title"/>
          </p:nvPr>
        </p:nvSpPr>
        <p:spPr/>
        <p:txBody>
          <a:bodyPr/>
          <a:lstStyle/>
          <a:p>
            <a:r>
              <a:rPr lang="en-GB" dirty="0"/>
              <a:t>Ethnic diversity</a:t>
            </a:r>
            <a:br>
              <a:rPr lang="en-GB" dirty="0"/>
            </a:br>
            <a:endParaRPr lang="en-GB" dirty="0"/>
          </a:p>
        </p:txBody>
      </p:sp>
      <p:sp>
        <p:nvSpPr>
          <p:cNvPr id="3" name="Content Placeholder 2">
            <a:extLst>
              <a:ext uri="{FF2B5EF4-FFF2-40B4-BE49-F238E27FC236}">
                <a16:creationId xmlns:a16="http://schemas.microsoft.com/office/drawing/2014/main" id="{6090B0A3-AD94-C10E-D804-95BB0C16CF16}"/>
              </a:ext>
            </a:extLst>
          </p:cNvPr>
          <p:cNvSpPr>
            <a:spLocks noGrp="1"/>
          </p:cNvSpPr>
          <p:nvPr>
            <p:ph sz="half" idx="1"/>
          </p:nvPr>
        </p:nvSpPr>
        <p:spPr/>
        <p:txBody>
          <a:bodyPr/>
          <a:lstStyle/>
          <a:p>
            <a:r>
              <a:rPr lang="en-GB" dirty="0"/>
              <a:t>There is very little of it</a:t>
            </a:r>
          </a:p>
        </p:txBody>
      </p:sp>
      <p:sp>
        <p:nvSpPr>
          <p:cNvPr id="4" name="Content Placeholder 3">
            <a:extLst>
              <a:ext uri="{FF2B5EF4-FFF2-40B4-BE49-F238E27FC236}">
                <a16:creationId xmlns:a16="http://schemas.microsoft.com/office/drawing/2014/main" id="{8237E516-8807-A855-8B11-EFD57964870D}"/>
              </a:ext>
            </a:extLst>
          </p:cNvPr>
          <p:cNvSpPr>
            <a:spLocks noGrp="1"/>
          </p:cNvSpPr>
          <p:nvPr>
            <p:ph sz="half" idx="2"/>
          </p:nvPr>
        </p:nvSpPr>
        <p:spPr/>
        <p:txBody>
          <a:bodyPr/>
          <a:lstStyle/>
          <a:p>
            <a:endParaRPr lang="en-GB"/>
          </a:p>
        </p:txBody>
      </p:sp>
    </p:spTree>
    <p:extLst>
      <p:ext uri="{BB962C8B-B14F-4D97-AF65-F5344CB8AC3E}">
        <p14:creationId xmlns:p14="http://schemas.microsoft.com/office/powerpoint/2010/main" val="2435169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2353b72-b7c2-4c13-9fec-71cc1478a4eb">
      <Terms xmlns="http://schemas.microsoft.com/office/infopath/2007/PartnerControls"/>
    </lcf76f155ced4ddcb4097134ff3c332f>
    <Finalcopy_x003f_ xmlns="a2353b72-b7c2-4c13-9fec-71cc1478a4eb">true</Finalcopy_x003f_>
    <TaxCatchAll xmlns="197ec738-800b-4526-9d47-e2d530adb55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E3D73AFEEEA84AB6A38E0F709DFF41" ma:contentTypeVersion="20" ma:contentTypeDescription="Create a new document." ma:contentTypeScope="" ma:versionID="a490e40b0bf7aa3472af666f80e77f9e">
  <xsd:schema xmlns:xsd="http://www.w3.org/2001/XMLSchema" xmlns:xs="http://www.w3.org/2001/XMLSchema" xmlns:p="http://schemas.microsoft.com/office/2006/metadata/properties" xmlns:ns2="a2353b72-b7c2-4c13-9fec-71cc1478a4eb" xmlns:ns3="106f710a-c188-4101-8326-7f7e4d41bdd9" xmlns:ns4="197ec738-800b-4526-9d47-e2d530adb55a" targetNamespace="http://schemas.microsoft.com/office/2006/metadata/properties" ma:root="true" ma:fieldsID="725b955597a496f9233ab13a60cfff5a" ns2:_="" ns3:_="" ns4:_="">
    <xsd:import namespace="a2353b72-b7c2-4c13-9fec-71cc1478a4eb"/>
    <xsd:import namespace="106f710a-c188-4101-8326-7f7e4d41bdd9"/>
    <xsd:import namespace="197ec738-800b-4526-9d47-e2d530adb55a"/>
    <xsd:element name="properties">
      <xsd:complexType>
        <xsd:sequence>
          <xsd:element name="documentManagement">
            <xsd:complexType>
              <xsd:all>
                <xsd:element ref="ns2:Finalcopy_x003f_"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353b72-b7c2-4c13-9fec-71cc1478a4eb" elementFormDefault="qualified">
    <xsd:import namespace="http://schemas.microsoft.com/office/2006/documentManagement/types"/>
    <xsd:import namespace="http://schemas.microsoft.com/office/infopath/2007/PartnerControls"/>
    <xsd:element name="Finalcopy_x003f_" ma:index="2" nillable="true" ma:displayName="Final copy?" ma:default="1" ma:format="Dropdown" ma:internalName="Finalcopy_x003f_"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hidden="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Location" ma:index="17" nillable="true" ma:displayName="Location" ma:hidden="true" ma:internalName="MediaServiceLocation" ma:readOnly="true">
      <xsd:simpleType>
        <xsd:restriction base="dms:Text"/>
      </xsd:simpleType>
    </xsd:element>
    <xsd:element name="MediaLengthInSeconds" ma:index="20" nillable="true" ma:displayName="Length (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ad5c211-42a8-46cd-86d9-c666a08863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6f710a-c188-4101-8326-7f7e4d41bdd9"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97ec738-800b-4526-9d47-e2d530adb55a"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7a9147fc-5ec2-4c5d-a467-901ae249f3bc}" ma:internalName="TaxCatchAll" ma:showField="CatchAllData" ma:web="197ec738-800b-4526-9d47-e2d530adb5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00040D-0CFE-4B2F-93E8-403689923FE8}">
  <ds:schemaRefs>
    <ds:schemaRef ds:uri="http://schemas.microsoft.com/office/2006/metadata/properties"/>
    <ds:schemaRef ds:uri="http://schemas.microsoft.com/office/infopath/2007/PartnerControls"/>
    <ds:schemaRef ds:uri="a2353b72-b7c2-4c13-9fec-71cc1478a4eb"/>
    <ds:schemaRef ds:uri="197ec738-800b-4526-9d47-e2d530adb55a"/>
  </ds:schemaRefs>
</ds:datastoreItem>
</file>

<file path=customXml/itemProps2.xml><?xml version="1.0" encoding="utf-8"?>
<ds:datastoreItem xmlns:ds="http://schemas.openxmlformats.org/officeDocument/2006/customXml" ds:itemID="{9BE4A6F1-971C-476B-81E8-3780C99D285E}">
  <ds:schemaRefs>
    <ds:schemaRef ds:uri="http://schemas.microsoft.com/sharepoint/v3/contenttype/forms"/>
  </ds:schemaRefs>
</ds:datastoreItem>
</file>

<file path=customXml/itemProps3.xml><?xml version="1.0" encoding="utf-8"?>
<ds:datastoreItem xmlns:ds="http://schemas.openxmlformats.org/officeDocument/2006/customXml" ds:itemID="{934F46D6-C3B8-431D-9C14-DEEF7B8827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353b72-b7c2-4c13-9fec-71cc1478a4eb"/>
    <ds:schemaRef ds:uri="106f710a-c188-4101-8326-7f7e4d41bdd9"/>
    <ds:schemaRef ds:uri="197ec738-800b-4526-9d47-e2d530adb5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14171</TotalTime>
  <Words>1487</Words>
  <Application>Microsoft Office PowerPoint</Application>
  <PresentationFormat>Widescreen</PresentationFormat>
  <Paragraphs>131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Aptos Display</vt:lpstr>
      <vt:lpstr>Arial</vt:lpstr>
      <vt:lpstr>Office Theme</vt:lpstr>
      <vt:lpstr>GU Medicine in a non-urban area</vt:lpstr>
      <vt:lpstr>PowerPoint Presentation</vt:lpstr>
      <vt:lpstr>PowerPoint Presentation</vt:lpstr>
      <vt:lpstr>My Background</vt:lpstr>
      <vt:lpstr>PowerPoint Presentation</vt:lpstr>
      <vt:lpstr>Clinical – GU medicine</vt:lpstr>
      <vt:lpstr>Clinical – HIV</vt:lpstr>
      <vt:lpstr>Clinical - HIV</vt:lpstr>
      <vt:lpstr>Ethnic diversity </vt:lpstr>
      <vt:lpstr>Career opportunities</vt:lpstr>
      <vt:lpstr>Geographical</vt:lpstr>
      <vt:lpstr>Lifestyle</vt:lpstr>
      <vt:lpstr>Lifestyle</vt:lpstr>
      <vt:lpstr>Any questions?</vt:lpstr>
    </vt:vector>
  </TitlesOfParts>
  <Company>TSDFT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KHATIB, Nadia (TORBAY AND SOUTH DEVON NHS FOUNDATION TRUST)</dc:creator>
  <cp:lastModifiedBy>Georgia Bron</cp:lastModifiedBy>
  <cp:revision>27</cp:revision>
  <dcterms:created xsi:type="dcterms:W3CDTF">2024-10-03T15:15:55Z</dcterms:created>
  <dcterms:modified xsi:type="dcterms:W3CDTF">2024-11-05T16:52:36Z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0x010100D5E3D73AFEEEA84AB6A38E0F709DFF41</vt:lpwstr>
  </property>
</Properties>
</file>