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ink/ink6.xml" ContentType="application/inkml+xml"/>
  <Override PartName="/ppt/theme/theme1.xml" ContentType="application/vnd.openxmlformats-officedocument.theme+xml"/>
  <Override PartName="/ppt/ink/ink5.xml" ContentType="application/inkml+xml"/>
  <Override PartName="/ppt/notesMasters/notesMaster1.xml" ContentType="application/vnd.openxmlformats-officedocument.presentationml.notesMaster+xml"/>
  <Override PartName="/ppt/ink/ink4.xml" ContentType="application/inkml+xml"/>
  <Override PartName="/ppt/ink/ink3.xml" ContentType="application/inkml+xml"/>
  <Override PartName="/ppt/ink/ink2.xml" ContentType="application/inkml+xml"/>
  <Override PartName="/ppt/ink/ink1.xml" ContentType="application/inkml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1"/>
  </p:sldMasterIdLst>
  <p:notesMasterIdLst>
    <p:notesMasterId r:id="rId11"/>
  </p:notesMasterIdLst>
  <p:sldIdLst>
    <p:sldId id="256" r:id="rId2"/>
    <p:sldId id="257" r:id="rId3"/>
    <p:sldId id="262" r:id="rId4"/>
    <p:sldId id="267" r:id="rId5"/>
    <p:sldId id="270" r:id="rId6"/>
    <p:sldId id="274" r:id="rId7"/>
    <p:sldId id="271" r:id="rId8"/>
    <p:sldId id="265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61"/>
  </p:normalViewPr>
  <p:slideViewPr>
    <p:cSldViewPr snapToGrid="0">
      <p:cViewPr>
        <p:scale>
          <a:sx n="97" d="100"/>
          <a:sy n="97" d="100"/>
        </p:scale>
        <p:origin x="1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217357-CE07-4D95-B7A6-04751F67C8BC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C3A5341-737E-45A4-9D31-812D38E46BD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Thank you for listening</a:t>
          </a:r>
        </a:p>
      </dgm:t>
    </dgm:pt>
    <dgm:pt modelId="{09793A06-F54E-463A-B841-B666A4403120}" type="parTrans" cxnId="{02661CDD-ACF2-4FF4-8CB0-A74C66107F3C}">
      <dgm:prSet/>
      <dgm:spPr/>
      <dgm:t>
        <a:bodyPr/>
        <a:lstStyle/>
        <a:p>
          <a:endParaRPr lang="en-US"/>
        </a:p>
      </dgm:t>
    </dgm:pt>
    <dgm:pt modelId="{036DDFF9-47D7-4FDA-B611-457D09A94696}" type="sibTrans" cxnId="{02661CDD-ACF2-4FF4-8CB0-A74C66107F3C}">
      <dgm:prSet/>
      <dgm:spPr/>
      <dgm:t>
        <a:bodyPr/>
        <a:lstStyle/>
        <a:p>
          <a:endParaRPr lang="en-US"/>
        </a:p>
      </dgm:t>
    </dgm:pt>
    <dgm:pt modelId="{32C413C7-186F-4173-9178-6E0C2937C5F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spayagala@nhs.net</a:t>
          </a:r>
        </a:p>
      </dgm:t>
    </dgm:pt>
    <dgm:pt modelId="{C4F8D6EC-513A-4296-87E9-4F9258233013}" type="parTrans" cxnId="{423A0955-51EF-4D1F-A08F-B8E7EB3CAEB4}">
      <dgm:prSet/>
      <dgm:spPr/>
      <dgm:t>
        <a:bodyPr/>
        <a:lstStyle/>
        <a:p>
          <a:endParaRPr lang="en-US"/>
        </a:p>
      </dgm:t>
    </dgm:pt>
    <dgm:pt modelId="{F07EB459-FFD2-456B-A140-E3DD6C4C9B5C}" type="sibTrans" cxnId="{423A0955-51EF-4D1F-A08F-B8E7EB3CAEB4}">
      <dgm:prSet/>
      <dgm:spPr/>
      <dgm:t>
        <a:bodyPr/>
        <a:lstStyle/>
        <a:p>
          <a:endParaRPr lang="en-US"/>
        </a:p>
      </dgm:t>
    </dgm:pt>
    <dgm:pt modelId="{11F3236B-C5A8-4C12-8071-BC7E74019025}" type="pres">
      <dgm:prSet presAssocID="{C3217357-CE07-4D95-B7A6-04751F67C8BC}" presName="root" presStyleCnt="0">
        <dgm:presLayoutVars>
          <dgm:dir/>
          <dgm:resizeHandles val="exact"/>
        </dgm:presLayoutVars>
      </dgm:prSet>
      <dgm:spPr/>
    </dgm:pt>
    <dgm:pt modelId="{D4B71602-2DA3-4152-BD50-EC7FD5164419}" type="pres">
      <dgm:prSet presAssocID="{FC3A5341-737E-45A4-9D31-812D38E46BD1}" presName="compNode" presStyleCnt="0"/>
      <dgm:spPr/>
    </dgm:pt>
    <dgm:pt modelId="{6E841A71-A3BC-4453-A6F0-F0BD5F9CC287}" type="pres">
      <dgm:prSet presAssocID="{FC3A5341-737E-45A4-9D31-812D38E46BD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2D2579C1-40AF-4BF1-8B48-D190C1B03F1D}" type="pres">
      <dgm:prSet presAssocID="{FC3A5341-737E-45A4-9D31-812D38E46BD1}" presName="spaceRect" presStyleCnt="0"/>
      <dgm:spPr/>
    </dgm:pt>
    <dgm:pt modelId="{D6C85C6B-1902-4180-835B-EF7003B57894}" type="pres">
      <dgm:prSet presAssocID="{FC3A5341-737E-45A4-9D31-812D38E46BD1}" presName="textRect" presStyleLbl="revTx" presStyleIdx="0" presStyleCnt="2">
        <dgm:presLayoutVars>
          <dgm:chMax val="1"/>
          <dgm:chPref val="1"/>
        </dgm:presLayoutVars>
      </dgm:prSet>
      <dgm:spPr/>
    </dgm:pt>
    <dgm:pt modelId="{4323AF67-3B45-4F20-BA10-E4D5380B052F}" type="pres">
      <dgm:prSet presAssocID="{036DDFF9-47D7-4FDA-B611-457D09A94696}" presName="sibTrans" presStyleCnt="0"/>
      <dgm:spPr/>
    </dgm:pt>
    <dgm:pt modelId="{FA8E1296-91D8-4044-A608-F5BCE3884F5E}" type="pres">
      <dgm:prSet presAssocID="{32C413C7-186F-4173-9178-6E0C2937C5FE}" presName="compNode" presStyleCnt="0"/>
      <dgm:spPr/>
    </dgm:pt>
    <dgm:pt modelId="{B91E8993-18D4-4FBD-9AE5-96E17006C15C}" type="pres">
      <dgm:prSet presAssocID="{32C413C7-186F-4173-9178-6E0C2937C5F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23F5D7B5-D168-40AC-9002-57B9913C9B47}" type="pres">
      <dgm:prSet presAssocID="{32C413C7-186F-4173-9178-6E0C2937C5FE}" presName="spaceRect" presStyleCnt="0"/>
      <dgm:spPr/>
    </dgm:pt>
    <dgm:pt modelId="{AC10B7DA-6932-4BCD-8720-43729EE55D61}" type="pres">
      <dgm:prSet presAssocID="{32C413C7-186F-4173-9178-6E0C2937C5FE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423A0955-51EF-4D1F-A08F-B8E7EB3CAEB4}" srcId="{C3217357-CE07-4D95-B7A6-04751F67C8BC}" destId="{32C413C7-186F-4173-9178-6E0C2937C5FE}" srcOrd="1" destOrd="0" parTransId="{C4F8D6EC-513A-4296-87E9-4F9258233013}" sibTransId="{F07EB459-FFD2-456B-A140-E3DD6C4C9B5C}"/>
    <dgm:cxn modelId="{618A378C-8D3E-B94D-8F9A-0D4371C78B41}" type="presOf" srcId="{32C413C7-186F-4173-9178-6E0C2937C5FE}" destId="{AC10B7DA-6932-4BCD-8720-43729EE55D61}" srcOrd="0" destOrd="0" presId="urn:microsoft.com/office/officeart/2018/2/layout/IconLabelList"/>
    <dgm:cxn modelId="{02661CDD-ACF2-4FF4-8CB0-A74C66107F3C}" srcId="{C3217357-CE07-4D95-B7A6-04751F67C8BC}" destId="{FC3A5341-737E-45A4-9D31-812D38E46BD1}" srcOrd="0" destOrd="0" parTransId="{09793A06-F54E-463A-B841-B666A4403120}" sibTransId="{036DDFF9-47D7-4FDA-B611-457D09A94696}"/>
    <dgm:cxn modelId="{E6F5D7DE-FC9D-6149-B6B9-8BED972E7378}" type="presOf" srcId="{C3217357-CE07-4D95-B7A6-04751F67C8BC}" destId="{11F3236B-C5A8-4C12-8071-BC7E74019025}" srcOrd="0" destOrd="0" presId="urn:microsoft.com/office/officeart/2018/2/layout/IconLabelList"/>
    <dgm:cxn modelId="{7DC6DDE3-00B2-F248-AB40-6BF1970964AF}" type="presOf" srcId="{FC3A5341-737E-45A4-9D31-812D38E46BD1}" destId="{D6C85C6B-1902-4180-835B-EF7003B57894}" srcOrd="0" destOrd="0" presId="urn:microsoft.com/office/officeart/2018/2/layout/IconLabelList"/>
    <dgm:cxn modelId="{85D911F0-4148-E541-B5F3-9D8B2F24A3CE}" type="presParOf" srcId="{11F3236B-C5A8-4C12-8071-BC7E74019025}" destId="{D4B71602-2DA3-4152-BD50-EC7FD5164419}" srcOrd="0" destOrd="0" presId="urn:microsoft.com/office/officeart/2018/2/layout/IconLabelList"/>
    <dgm:cxn modelId="{DA9ED28D-BA44-8A46-B4D9-641FF119044A}" type="presParOf" srcId="{D4B71602-2DA3-4152-BD50-EC7FD5164419}" destId="{6E841A71-A3BC-4453-A6F0-F0BD5F9CC287}" srcOrd="0" destOrd="0" presId="urn:microsoft.com/office/officeart/2018/2/layout/IconLabelList"/>
    <dgm:cxn modelId="{C487E425-D49E-374F-8457-842E1022EE02}" type="presParOf" srcId="{D4B71602-2DA3-4152-BD50-EC7FD5164419}" destId="{2D2579C1-40AF-4BF1-8B48-D190C1B03F1D}" srcOrd="1" destOrd="0" presId="urn:microsoft.com/office/officeart/2018/2/layout/IconLabelList"/>
    <dgm:cxn modelId="{6D91D004-4220-4D4B-81D3-73DFB7F68922}" type="presParOf" srcId="{D4B71602-2DA3-4152-BD50-EC7FD5164419}" destId="{D6C85C6B-1902-4180-835B-EF7003B57894}" srcOrd="2" destOrd="0" presId="urn:microsoft.com/office/officeart/2018/2/layout/IconLabelList"/>
    <dgm:cxn modelId="{966183B0-98BE-2941-A295-86E28C75F0AE}" type="presParOf" srcId="{11F3236B-C5A8-4C12-8071-BC7E74019025}" destId="{4323AF67-3B45-4F20-BA10-E4D5380B052F}" srcOrd="1" destOrd="0" presId="urn:microsoft.com/office/officeart/2018/2/layout/IconLabelList"/>
    <dgm:cxn modelId="{4F129F42-D910-7E4F-8EF3-1ECE4F795F2D}" type="presParOf" srcId="{11F3236B-C5A8-4C12-8071-BC7E74019025}" destId="{FA8E1296-91D8-4044-A608-F5BCE3884F5E}" srcOrd="2" destOrd="0" presId="urn:microsoft.com/office/officeart/2018/2/layout/IconLabelList"/>
    <dgm:cxn modelId="{3D82ED30-B7AC-9A40-AFD5-79321646BAE7}" type="presParOf" srcId="{FA8E1296-91D8-4044-A608-F5BCE3884F5E}" destId="{B91E8993-18D4-4FBD-9AE5-96E17006C15C}" srcOrd="0" destOrd="0" presId="urn:microsoft.com/office/officeart/2018/2/layout/IconLabelList"/>
    <dgm:cxn modelId="{EE399DA4-A605-FD4F-A98A-89AE3CB88950}" type="presParOf" srcId="{FA8E1296-91D8-4044-A608-F5BCE3884F5E}" destId="{23F5D7B5-D168-40AC-9002-57B9913C9B47}" srcOrd="1" destOrd="0" presId="urn:microsoft.com/office/officeart/2018/2/layout/IconLabelList"/>
    <dgm:cxn modelId="{C5F8E420-8FF6-084A-A0A8-891EC0020F4D}" type="presParOf" srcId="{FA8E1296-91D8-4044-A608-F5BCE3884F5E}" destId="{AC10B7DA-6932-4BCD-8720-43729EE55D6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841A71-A3BC-4453-A6F0-F0BD5F9CC287}">
      <dsp:nvSpPr>
        <dsp:cNvPr id="0" name=""/>
        <dsp:cNvSpPr/>
      </dsp:nvSpPr>
      <dsp:spPr>
        <a:xfrm>
          <a:off x="1747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C85C6B-1902-4180-835B-EF7003B57894}">
      <dsp:nvSpPr>
        <dsp:cNvPr id="0" name=""/>
        <dsp:cNvSpPr/>
      </dsp:nvSpPr>
      <dsp:spPr>
        <a:xfrm>
          <a:off x="559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Thank you for listening</a:t>
          </a:r>
        </a:p>
      </dsp:txBody>
      <dsp:txXfrm>
        <a:off x="559800" y="3022743"/>
        <a:ext cx="4320000" cy="720000"/>
      </dsp:txXfrm>
    </dsp:sp>
    <dsp:sp modelId="{B91E8993-18D4-4FBD-9AE5-96E17006C15C}">
      <dsp:nvSpPr>
        <dsp:cNvPr id="0" name=""/>
        <dsp:cNvSpPr/>
      </dsp:nvSpPr>
      <dsp:spPr>
        <a:xfrm>
          <a:off x="6823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10B7DA-6932-4BCD-8720-43729EE55D61}">
      <dsp:nvSpPr>
        <dsp:cNvPr id="0" name=""/>
        <dsp:cNvSpPr/>
      </dsp:nvSpPr>
      <dsp:spPr>
        <a:xfrm>
          <a:off x="5635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spayagala@nhs.net</a:t>
          </a:r>
        </a:p>
      </dsp:txBody>
      <dsp:txXfrm>
        <a:off x="5635800" y="3022743"/>
        <a:ext cx="432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3T21:56:06.720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1 0 16383,'0'0'0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3T21:56:45.35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0 0 16383,'0'0'0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3T21:56:46.81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1 1 16383,'0'0'0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3T21:56:47.99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0 1 16383,'0'0'0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3T21:56:53.867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0 1 16383,'0'0'0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3T21:56:55.118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1 0 16383,'0'0'0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3638D-E185-F446-A996-FE9B41CD0BC6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67540-4C06-9742-8586-D73E4DFF1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9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Practical procedures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867540-4C06-9742-8586-D73E4DFF12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38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F0567-062D-8CF0-F980-140CC24FF5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B15B4-9DF0-7FD3-B30E-63BA3D4315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E9BE8-0EEB-393B-D10F-D3FE93F39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10/13/24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DF8EB-3384-9F52-F927-5CC084577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99D22-6B73-82E9-C2B7-6A562FE19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75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11D98-5739-8CA3-FB04-4676CD165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CDACD-CBFC-DCD9-60CB-3F4B77485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7C565-2BDE-C5CC-A4FE-301ECCEB9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9F96E-8E61-D75A-8E2F-DA95753D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E8D60-5DBA-F04D-1306-142B9C8B7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627A6C-C9E7-AA7F-CE81-981758846D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45E626-F8FF-02CC-39A2-C91167F26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C3A71-21D4-0658-B869-DEDDBE24E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D61FD-8F6D-15A4-A995-9C6676333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DD50E-026B-6A61-A764-4C210546C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9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7F10D-0AC7-4A22-B676-5506B1F52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1715A-D2B1-32C2-EA07-B713062A1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26AB6-F928-83F7-EF3D-3D8C800FB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7EFE2-F343-51CA-9636-936C6BB28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69C97-0CED-92D5-66BC-E78DB8235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3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8ECB9-8881-5FF7-922B-E1963A2C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9DF97-CB49-38DE-6F15-CA86266C4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9F8D3-D9FB-376D-D510-C0030B420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2EC5E-B1BF-8960-98A6-DF485E9E4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A34B0-584B-F36E-DC12-CEA4D0706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58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E421F-6AD3-9C47-C88F-2D6649066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DB43E-AD50-D0B6-6720-93094CB838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B85B10-DB3C-3C81-D264-1AB942B9D0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FE50DB-F6C5-D0D7-49BC-09756A92B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A1ED87-BB00-E990-9F31-1A2798D2E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E87111-83E2-C534-3E50-660A0338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91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F98BF-A23F-3883-4841-CA5BDAAC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EE8A8-BA82-BEF2-AE2C-6E659672E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1627A0-86B6-FC2E-EEBB-682DFF001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58B10F-5D42-BF31-17AF-2B73856C2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1D0A2-2567-85E7-D343-C1EFAC5B0E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B49A02-ACA9-8E44-37CC-4441CEA29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CCAFB1-1CED-51E2-786B-CCAE8901D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296459-7702-633A-0493-FA4FF64E6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5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030BC-0349-D009-8CAF-8A270C860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CF427E-DDA3-65FB-0AD2-50BD4907E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53559D-9131-CD9B-C47E-FE1BAFEAB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1EF62C-5FBD-BFD0-BF7D-856DEB1C1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42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9FFE5A-24F3-E88B-13BE-E4ECC37CB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C84DD4-A2C3-18F3-E724-6A74F86E0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01D477-C821-7E1C-DD36-00130501F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4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E3766-28B8-CBD8-8BAD-09BF85B76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31BA2-BF22-1E4A-2938-9467FF733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1E2648-02EC-DBFB-A664-A47F450A95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5B16FE-D374-F3E2-0995-C3AD077F9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1A20BD-DA6F-7F54-B368-02959DB6E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25D2E-7B05-9F88-0E84-F5E04217F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893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BAA3C-5D5A-B387-5E56-CF8B57B86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1B53F7-6112-9F9B-D50D-9223484ED3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CCB18B-3E18-C1FF-BC97-4D75E03B2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0B31ED-48CE-5CF9-A470-E3DD0819E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91C088-6303-9A77-EB3C-DD2844A70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19AD19-3395-E504-3557-3FC6F3436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67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96C6E3-A93E-A939-1E66-DD0D8B356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9FD52-C416-79D0-AE13-6E4344B68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C3DA4-5378-A6AF-0F41-32E42F3A3D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3BD54-29B9-3D42-B178-776ED395AA85}" type="datetimeFigureOut">
              <a:rPr lang="en-US" smtClean="0"/>
              <a:pPr/>
              <a:t>10/13/24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89BB2-1ADB-5BB5-740E-B88B3C2A2D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C566F-9F5B-2EEF-D78E-1D7A721D8C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4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6" name="Rectangle 72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74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8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Oval 78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Arc 80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07C4F-B3F5-9E72-6A61-A40BB082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US"/>
              <a:t>GUM/GIM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FA7AEE-3C57-CB99-3DA0-1C8696D157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Sasha </a:t>
            </a:r>
            <a:r>
              <a:rPr lang="en-US" dirty="0" err="1"/>
              <a:t>Payagala</a:t>
            </a:r>
            <a:endParaRPr lang="en-US" dirty="0"/>
          </a:p>
          <a:p>
            <a:pPr algn="r"/>
            <a:r>
              <a:rPr lang="en-US" dirty="0"/>
              <a:t>ST7 Chelsea &amp; Westminster Hospital</a:t>
            </a:r>
          </a:p>
        </p:txBody>
      </p:sp>
    </p:spTree>
    <p:extLst>
      <p:ext uri="{BB962C8B-B14F-4D97-AF65-F5344CB8AC3E}">
        <p14:creationId xmlns:p14="http://schemas.microsoft.com/office/powerpoint/2010/main" val="1558304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126115-704D-1E70-CDAD-49B0663CD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Curriculum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3C091-57D6-E680-B138-7C712C167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New curriculum starting in 2022</a:t>
            </a:r>
          </a:p>
          <a:p>
            <a:r>
              <a:rPr lang="en-US" dirty="0"/>
              <a:t>Geared towards </a:t>
            </a:r>
            <a:r>
              <a:rPr lang="en-US" dirty="0" err="1"/>
              <a:t>CiPs</a:t>
            </a:r>
            <a:endParaRPr lang="en-US" dirty="0"/>
          </a:p>
          <a:p>
            <a:r>
              <a:rPr lang="en-US" dirty="0"/>
              <a:t>GIM competencies</a:t>
            </a:r>
          </a:p>
          <a:p>
            <a:r>
              <a:rPr lang="en-US" dirty="0"/>
              <a:t>DFSRH recommended</a:t>
            </a:r>
          </a:p>
          <a:p>
            <a:r>
              <a:rPr lang="en-US" dirty="0"/>
              <a:t>SDI and IUT recommended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77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126115-704D-1E70-CDAD-49B0663CD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Benefits to GUM/GIM training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3C091-57D6-E680-B138-7C712C167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Good foundation in general medicine</a:t>
            </a:r>
          </a:p>
          <a:p>
            <a:r>
              <a:rPr lang="en-US" dirty="0"/>
              <a:t>Well rounded clinician </a:t>
            </a:r>
          </a:p>
          <a:p>
            <a:r>
              <a:rPr lang="en-US" dirty="0"/>
              <a:t>Contributes to many aspects of HIV/GUM training</a:t>
            </a:r>
          </a:p>
          <a:p>
            <a:pPr lvl="1"/>
            <a:r>
              <a:rPr lang="en-US" dirty="0"/>
              <a:t>Complex GUM</a:t>
            </a:r>
          </a:p>
          <a:p>
            <a:pPr lvl="1"/>
            <a:r>
              <a:rPr lang="en-US" dirty="0"/>
              <a:t>Inpatient HIV</a:t>
            </a:r>
          </a:p>
          <a:p>
            <a:pPr lvl="1"/>
            <a:r>
              <a:rPr lang="en-US" dirty="0"/>
              <a:t>Outpatient HIV care – frailty, co-morbidities, polypharmacy </a:t>
            </a:r>
          </a:p>
          <a:p>
            <a:r>
              <a:rPr lang="en-US" dirty="0"/>
              <a:t>Exposure to other specialties</a:t>
            </a:r>
          </a:p>
          <a:p>
            <a:pPr lvl="1"/>
            <a:r>
              <a:rPr lang="en-US" dirty="0"/>
              <a:t>Close interplay between microbiology/ID/gynae/urology </a:t>
            </a:r>
          </a:p>
        </p:txBody>
      </p:sp>
    </p:spTree>
    <p:extLst>
      <p:ext uri="{BB962C8B-B14F-4D97-AF65-F5344CB8AC3E}">
        <p14:creationId xmlns:p14="http://schemas.microsoft.com/office/powerpoint/2010/main" val="373360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126115-704D-1E70-CDAD-49B0663CD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Case examples - GUM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3C091-57D6-E680-B138-7C712C167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Syphilis case </a:t>
            </a:r>
          </a:p>
          <a:p>
            <a:pPr lvl="1"/>
            <a:r>
              <a:rPr lang="en-US" dirty="0"/>
              <a:t>Post-infectious autoimmune glomerulonephritis </a:t>
            </a:r>
          </a:p>
          <a:p>
            <a:pPr lvl="1"/>
            <a:r>
              <a:rPr lang="en-US" dirty="0"/>
              <a:t>Required renal biopsy and renal team input </a:t>
            </a:r>
          </a:p>
          <a:p>
            <a:pPr lvl="1"/>
            <a:r>
              <a:rPr lang="en-US" dirty="0"/>
              <a:t>Testicular mass requiring urology review</a:t>
            </a:r>
          </a:p>
          <a:p>
            <a:pPr lvl="1"/>
            <a:r>
              <a:rPr lang="en-US" dirty="0"/>
              <a:t>Neurological involvement requiring ophthalmology and neurology input</a:t>
            </a:r>
          </a:p>
          <a:p>
            <a:pPr lvl="1"/>
            <a:r>
              <a:rPr lang="en-US" dirty="0"/>
              <a:t>Transaminitis with USS liver showing possible liver lesions</a:t>
            </a:r>
          </a:p>
          <a:p>
            <a:r>
              <a:rPr lang="en-US" dirty="0"/>
              <a:t>MPOX case</a:t>
            </a:r>
          </a:p>
          <a:p>
            <a:pPr lvl="1"/>
            <a:r>
              <a:rPr lang="en-US" dirty="0"/>
              <a:t>Penile lesions, fever, tonsillar swelling, rash lymphadenopathy </a:t>
            </a:r>
          </a:p>
          <a:p>
            <a:pPr lvl="1"/>
            <a:r>
              <a:rPr lang="en-US" dirty="0"/>
              <a:t>Admitted: MPOX +</a:t>
            </a:r>
            <a:r>
              <a:rPr lang="en-US" dirty="0" err="1"/>
              <a:t>ve</a:t>
            </a:r>
            <a:r>
              <a:rPr lang="en-US" dirty="0"/>
              <a:t>, E Coli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bacteremia,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Peptoniphilus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lacrimalis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bacteremia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/>
              <a:t>diptheria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062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126115-704D-1E70-CDAD-49B0663CD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Case examples - HIV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3C091-57D6-E680-B138-7C712C167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Inpatient HIV </a:t>
            </a:r>
          </a:p>
          <a:p>
            <a:pPr lvl="1"/>
            <a:r>
              <a:rPr lang="en-US" dirty="0"/>
              <a:t>Patients with advanced HIV</a:t>
            </a:r>
          </a:p>
          <a:p>
            <a:pPr lvl="1"/>
            <a:r>
              <a:rPr lang="en-US" dirty="0"/>
              <a:t>Toxoplasmosis, CMV retinitis, cryptococcal meningitis, disseminated MAC</a:t>
            </a:r>
          </a:p>
          <a:p>
            <a:pPr lvl="1"/>
            <a:r>
              <a:rPr lang="en-US" dirty="0"/>
              <a:t>Lymphoma, multicentric Castleman’s disease, KS  </a:t>
            </a:r>
          </a:p>
          <a:p>
            <a:r>
              <a:rPr lang="en-US" dirty="0"/>
              <a:t>Outpatient clinic  </a:t>
            </a:r>
          </a:p>
          <a:p>
            <a:pPr lvl="1"/>
            <a:r>
              <a:rPr lang="en-US" dirty="0"/>
              <a:t>Cognitive impairment – HIV/non HIV related </a:t>
            </a:r>
          </a:p>
          <a:p>
            <a:pPr lvl="1"/>
            <a:r>
              <a:rPr lang="en-US" dirty="0"/>
              <a:t>Frailty – osteoporosis, polypharmacy </a:t>
            </a:r>
          </a:p>
          <a:p>
            <a:pPr lvl="1"/>
            <a:r>
              <a:rPr lang="en-US" dirty="0"/>
              <a:t>CV risk </a:t>
            </a:r>
          </a:p>
          <a:p>
            <a:pPr lvl="1"/>
            <a:r>
              <a:rPr lang="en-US" dirty="0"/>
              <a:t> Management of co-infections – Hepatitis/TB/STIs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954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126115-704D-1E70-CDAD-49B0663CD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What does training involve?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3C091-57D6-E680-B138-7C712C167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GUM/HIV rotations with GIM in blocks per year </a:t>
            </a:r>
          </a:p>
          <a:p>
            <a:r>
              <a:rPr lang="en-US" dirty="0"/>
              <a:t>Separate GIM/GUM competencies on portfolio</a:t>
            </a:r>
          </a:p>
          <a:p>
            <a:r>
              <a:rPr lang="en-US" dirty="0"/>
              <a:t>GIM ES and GUM/HIV ES</a:t>
            </a:r>
          </a:p>
          <a:p>
            <a:r>
              <a:rPr lang="en-US" dirty="0"/>
              <a:t>Specialist clinics – gynae, penile and vulval </a:t>
            </a:r>
            <a:r>
              <a:rPr lang="en-US" dirty="0" err="1"/>
              <a:t>derm</a:t>
            </a:r>
            <a:r>
              <a:rPr lang="en-US" dirty="0"/>
              <a:t>, antenatal, TB</a:t>
            </a:r>
          </a:p>
          <a:p>
            <a:r>
              <a:rPr lang="en-US" dirty="0"/>
              <a:t>DFSRH recommended – can do implant/coil training </a:t>
            </a:r>
          </a:p>
          <a:p>
            <a:r>
              <a:rPr lang="en-US" dirty="0"/>
              <a:t>Exams: </a:t>
            </a:r>
            <a:r>
              <a:rPr lang="en-US" dirty="0" err="1"/>
              <a:t>DipGUM</a:t>
            </a:r>
            <a:r>
              <a:rPr lang="en-US" dirty="0"/>
              <a:t> and </a:t>
            </a:r>
            <a:r>
              <a:rPr lang="en-US" dirty="0" err="1"/>
              <a:t>DipHIV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85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126115-704D-1E70-CDAD-49B0663CD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What does training involve?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3C091-57D6-E680-B138-7C712C167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Active involvement in the care of 750 patients presenting with acute medical problems by the end of IMS2</a:t>
            </a:r>
          </a:p>
          <a:p>
            <a:r>
              <a:rPr lang="en-US" dirty="0"/>
              <a:t>12 months of experience and training in continuing ward care of patients admitted with acute medical problems by end of IMS2</a:t>
            </a:r>
          </a:p>
          <a:p>
            <a:r>
              <a:rPr lang="en-US" dirty="0"/>
              <a:t>At least 12 hours simulation training</a:t>
            </a:r>
          </a:p>
          <a:p>
            <a:r>
              <a:rPr lang="en-US" dirty="0"/>
              <a:t>75 hours IM study leave </a:t>
            </a:r>
          </a:p>
          <a:p>
            <a:r>
              <a:rPr lang="en-US" dirty="0"/>
              <a:t>Practical procedures</a:t>
            </a:r>
          </a:p>
        </p:txBody>
      </p:sp>
    </p:spTree>
    <p:extLst>
      <p:ext uri="{BB962C8B-B14F-4D97-AF65-F5344CB8AC3E}">
        <p14:creationId xmlns:p14="http://schemas.microsoft.com/office/powerpoint/2010/main" val="371078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46">
            <a:extLst>
              <a:ext uri="{FF2B5EF4-FFF2-40B4-BE49-F238E27FC236}">
                <a16:creationId xmlns:a16="http://schemas.microsoft.com/office/drawing/2014/main" id="{59EF30C2-29AC-4A0D-BC0A-A679CF113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126115-704D-1E70-CDAD-49B0663CD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3520" y="2744662"/>
            <a:ext cx="6589707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Any questions?</a:t>
            </a:r>
          </a:p>
        </p:txBody>
      </p:sp>
      <p:cxnSp>
        <p:nvCxnSpPr>
          <p:cNvPr id="63" name="Straight Connector 50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Freeform: Shape 52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65" name="Freeform: Shape 54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6" name="Oval 56">
            <a:extLst>
              <a:ext uri="{FF2B5EF4-FFF2-40B4-BE49-F238E27FC236}">
                <a16:creationId xmlns:a16="http://schemas.microsoft.com/office/drawing/2014/main" id="{AD3811F5-514E-49A4-B382-673ED228A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067AD921-1CEE-4C1B-9AA3-C66D908DD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Arc 60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6381E95-5DA1-E6B0-972B-7E2DB30FD188}"/>
                  </a:ext>
                </a:extLst>
              </p14:cNvPr>
              <p14:cNvContentPartPr/>
              <p14:nvPr/>
            </p14:nvContentPartPr>
            <p14:xfrm>
              <a:off x="9558360" y="5122012"/>
              <a:ext cx="360" cy="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6381E95-5DA1-E6B0-972B-7E2DB30FD18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40720" y="5014012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4F99BE7C-AA71-7959-7EF7-4B4FB556E6AA}"/>
                  </a:ext>
                </a:extLst>
              </p14:cNvPr>
              <p14:cNvContentPartPr/>
              <p14:nvPr/>
            </p14:nvContentPartPr>
            <p14:xfrm>
              <a:off x="4806000" y="2853292"/>
              <a:ext cx="360" cy="3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4F99BE7C-AA71-7959-7EF7-4B4FB556E6A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88000" y="2745292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644A4BB-8B46-630F-6B36-7F88B8C6B253}"/>
                  </a:ext>
                </a:extLst>
              </p14:cNvPr>
              <p14:cNvContentPartPr/>
              <p14:nvPr/>
            </p14:nvContentPartPr>
            <p14:xfrm>
              <a:off x="4372920" y="3662932"/>
              <a:ext cx="360" cy="3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644A4BB-8B46-630F-6B36-7F88B8C6B25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55280" y="3555292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1ED0A1A-D0A6-A1CE-3951-A3B20D92C15E}"/>
                  </a:ext>
                </a:extLst>
              </p14:cNvPr>
              <p14:cNvContentPartPr/>
              <p14:nvPr/>
            </p14:nvContentPartPr>
            <p14:xfrm>
              <a:off x="3676680" y="2342812"/>
              <a:ext cx="360" cy="3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1ED0A1A-D0A6-A1CE-3951-A3B20D92C15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658680" y="2235172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0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A743126D-9B29-DB22-6CCE-8A547D11467F}"/>
                  </a:ext>
                </a:extLst>
              </p14:cNvPr>
              <p14:cNvContentPartPr/>
              <p14:nvPr/>
            </p14:nvContentPartPr>
            <p14:xfrm>
              <a:off x="7800810" y="4581208"/>
              <a:ext cx="360" cy="36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A743126D-9B29-DB22-6CCE-8A547D11467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782810" y="4473568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0DE2615A-1698-A5ED-2E94-C690B5838B2B}"/>
                  </a:ext>
                </a:extLst>
              </p14:cNvPr>
              <p14:cNvContentPartPr/>
              <p14:nvPr/>
            </p14:nvContentPartPr>
            <p14:xfrm>
              <a:off x="7553130" y="4530088"/>
              <a:ext cx="360" cy="36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0DE2615A-1698-A5ED-2E94-C690B5838B2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535490" y="4422088"/>
                <a:ext cx="3600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56975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D8F7A230-EF7C-7489-990A-AAF63398BC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8548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1613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E3D73AFEEEA84AB6A38E0F709DFF41" ma:contentTypeVersion="20" ma:contentTypeDescription="Create a new document." ma:contentTypeScope="" ma:versionID="a490e40b0bf7aa3472af666f80e77f9e">
  <xsd:schema xmlns:xsd="http://www.w3.org/2001/XMLSchema" xmlns:xs="http://www.w3.org/2001/XMLSchema" xmlns:p="http://schemas.microsoft.com/office/2006/metadata/properties" xmlns:ns2="a2353b72-b7c2-4c13-9fec-71cc1478a4eb" xmlns:ns3="106f710a-c188-4101-8326-7f7e4d41bdd9" xmlns:ns4="197ec738-800b-4526-9d47-e2d530adb55a" targetNamespace="http://schemas.microsoft.com/office/2006/metadata/properties" ma:root="true" ma:fieldsID="725b955597a496f9233ab13a60cfff5a" ns2:_="" ns3:_="" ns4:_="">
    <xsd:import namespace="a2353b72-b7c2-4c13-9fec-71cc1478a4eb"/>
    <xsd:import namespace="106f710a-c188-4101-8326-7f7e4d41bdd9"/>
    <xsd:import namespace="197ec738-800b-4526-9d47-e2d530adb55a"/>
    <xsd:element name="properties">
      <xsd:complexType>
        <xsd:sequence>
          <xsd:element name="documentManagement">
            <xsd:complexType>
              <xsd:all>
                <xsd:element ref="ns2:Finalcopy_x003f_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53b72-b7c2-4c13-9fec-71cc1478a4eb" elementFormDefault="qualified">
    <xsd:import namespace="http://schemas.microsoft.com/office/2006/documentManagement/types"/>
    <xsd:import namespace="http://schemas.microsoft.com/office/infopath/2007/PartnerControls"/>
    <xsd:element name="Finalcopy_x003f_" ma:index="2" nillable="true" ma:displayName="Final copy?" ma:default="1" ma:format="Dropdown" ma:internalName="Finalcopy_x003f_" ma:readOnly="false">
      <xsd:simpleType>
        <xsd:restriction base="dms:Boolean"/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hidden="true" ma:internalName="MediaServiceKeyPoints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hidden="true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hidden="true" ma:internalName="MediaServiceOCR" ma:readOnly="true">
      <xsd:simpleType>
        <xsd:restriction base="dms:Note"/>
      </xsd:simpleType>
    </xsd:element>
    <xsd:element name="MediaServiceLocation" ma:index="17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ad5c211-42a8-46cd-86d9-c666a08863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6f710a-c188-4101-8326-7f7e4d41bdd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7ec738-800b-4526-9d47-e2d530adb55a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7a9147fc-5ec2-4c5d-a467-901ae249f3bc}" ma:internalName="TaxCatchAll" ma:showField="CatchAllData" ma:web="197ec738-800b-4526-9d47-e2d530adb5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2353b72-b7c2-4c13-9fec-71cc1478a4eb">
      <Terms xmlns="http://schemas.microsoft.com/office/infopath/2007/PartnerControls"/>
    </lcf76f155ced4ddcb4097134ff3c332f>
    <Finalcopy_x003f_ xmlns="a2353b72-b7c2-4c13-9fec-71cc1478a4eb">true</Finalcopy_x003f_>
    <TaxCatchAll xmlns="197ec738-800b-4526-9d47-e2d530adb55a" xsi:nil="true"/>
  </documentManagement>
</p:properties>
</file>

<file path=customXml/itemProps1.xml><?xml version="1.0" encoding="utf-8"?>
<ds:datastoreItem xmlns:ds="http://schemas.openxmlformats.org/officeDocument/2006/customXml" ds:itemID="{C7FD2795-276B-454F-BF60-F87E0F22CEE3}"/>
</file>

<file path=customXml/itemProps2.xml><?xml version="1.0" encoding="utf-8"?>
<ds:datastoreItem xmlns:ds="http://schemas.openxmlformats.org/officeDocument/2006/customXml" ds:itemID="{1D49DA47-E5A7-4D7F-8083-A65B458BC108}"/>
</file>

<file path=customXml/itemProps3.xml><?xml version="1.0" encoding="utf-8"?>
<ds:datastoreItem xmlns:ds="http://schemas.openxmlformats.org/officeDocument/2006/customXml" ds:itemID="{BEF00B03-5ED8-46FE-8461-7EF61DA4AC4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</TotalTime>
  <Words>323</Words>
  <Application>Microsoft Macintosh PowerPoint</Application>
  <PresentationFormat>Widescreen</PresentationFormat>
  <Paragraphs>56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GUM/GIM Training</vt:lpstr>
      <vt:lpstr>Curriculum</vt:lpstr>
      <vt:lpstr>Benefits to GUM/GIM training </vt:lpstr>
      <vt:lpstr>Case examples - GUM</vt:lpstr>
      <vt:lpstr>Case examples - HIV</vt:lpstr>
      <vt:lpstr>What does training involve?</vt:lpstr>
      <vt:lpstr>What does training involve?</vt:lpstr>
      <vt:lpstr>Any questions?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GUM/GIM Training</dc:title>
  <dc:creator>Sasha PAYAGALA</dc:creator>
  <cp:lastModifiedBy>Sasha PAYAGALA</cp:lastModifiedBy>
  <cp:revision>10</cp:revision>
  <dcterms:created xsi:type="dcterms:W3CDTF">2024-10-13T09:59:50Z</dcterms:created>
  <dcterms:modified xsi:type="dcterms:W3CDTF">2024-10-13T21:57:23Z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0x010100D5E3D73AFEEEA84AB6A38E0F709DFF41</vt:lpwstr>
  </property>
</Properties>
</file>