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5"/>
  </p:notesMasterIdLst>
  <p:sldIdLst>
    <p:sldId id="256" r:id="rId2"/>
    <p:sldId id="608" r:id="rId3"/>
    <p:sldId id="619" r:id="rId4"/>
    <p:sldId id="257" r:id="rId5"/>
    <p:sldId id="264" r:id="rId6"/>
    <p:sldId id="265" r:id="rId7"/>
    <p:sldId id="554" r:id="rId8"/>
    <p:sldId id="266" r:id="rId9"/>
    <p:sldId id="268" r:id="rId10"/>
    <p:sldId id="618" r:id="rId11"/>
    <p:sldId id="621" r:id="rId12"/>
    <p:sldId id="620" r:id="rId13"/>
    <p:sldId id="61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B3B3"/>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03"/>
    <p:restoredTop sz="85282"/>
  </p:normalViewPr>
  <p:slideViewPr>
    <p:cSldViewPr snapToGrid="0" snapToObjects="1">
      <p:cViewPr varScale="1">
        <p:scale>
          <a:sx n="83" d="100"/>
          <a:sy n="83" d="100"/>
        </p:scale>
        <p:origin x="49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82585-6D3A-2641-9F9B-267E5980DD9B}" type="datetimeFigureOut">
              <a:rPr lang="en-US" smtClean="0"/>
              <a:t>10/16/2024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97105-EEE6-7A48-AB97-A5EA11A7F174}" type="slidenum">
              <a:rPr lang="en-US" smtClean="0"/>
              <a:t>‹#›</a:t>
            </a:fld>
            <a:endParaRPr lang="en-US"/>
          </a:p>
        </p:txBody>
      </p:sp>
    </p:spTree>
    <p:extLst>
      <p:ext uri="{BB962C8B-B14F-4D97-AF65-F5344CB8AC3E}">
        <p14:creationId xmlns:p14="http://schemas.microsoft.com/office/powerpoint/2010/main" val="5759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33333"/>
                </a:solidFill>
                <a:effectLst/>
                <a:latin typeface="AvenirLTStd-Book"/>
              </a:rPr>
              <a:t>There has been huge progress in the public health response to the HIV pandemic over the past two decades, but we still face significant challenges. UNAIDS estimate that there were 650 thousand deaths due to AIDS in 2021; one life lost every minute of the year. And based on current trends we will be far from our target of ending AIDS deaths by 2030.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33333"/>
              </a:solidFill>
              <a:effectLst/>
              <a:latin typeface="AvenirLTStd-Boo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33333"/>
                </a:solidFill>
                <a:effectLst/>
                <a:latin typeface="AvenirLTStd-Book"/>
              </a:rPr>
              <a:t>Nearly all these deaths occur in people with very advanced immune suppression. Despite widespread roll-out of antiretroviral therapy many people are still unable to access treatment until late in their disease course, and an increasing population are at risk of developing advanced HIV disease, or AIDS, after treatment failure due to difficulties engaging with treatment services and adhering to lifelong medications or development of drug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33333"/>
              </a:solidFill>
              <a:effectLst/>
              <a:latin typeface="AvenirLTStd-Boo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33333"/>
                </a:solidFill>
                <a:effectLst/>
                <a:latin typeface="AvenirLTStd-Book"/>
              </a:rPr>
              <a:t>Three types of opportunistic infection are responsible for the majority of AIDS-related deaths: invasive bacterial infections, tuberculosis, and cryptococcal meningitis. Cryptococcal meningitis, an infection that many outside the medical community may never have heard of, is responsible for almost 20% of all AIDS-related deaths globally. And effective strategies to tackle cryptococcal meningitis are essential in order to end AIDS deaths.</a:t>
            </a:r>
          </a:p>
          <a:p>
            <a:endParaRPr lang="en-US" dirty="0"/>
          </a:p>
        </p:txBody>
      </p:sp>
      <p:sp>
        <p:nvSpPr>
          <p:cNvPr id="4" name="Slide Number Placeholder 3"/>
          <p:cNvSpPr>
            <a:spLocks noGrp="1"/>
          </p:cNvSpPr>
          <p:nvPr>
            <p:ph type="sldNum" sz="quarter" idx="5"/>
          </p:nvPr>
        </p:nvSpPr>
        <p:spPr/>
        <p:txBody>
          <a:bodyPr/>
          <a:lstStyle/>
          <a:p>
            <a:fld id="{6CA03FC5-8759-EB43-BFA1-327751B4D259}" type="slidenum">
              <a:rPr lang="en-US" smtClean="0"/>
              <a:t>4</a:t>
            </a:fld>
            <a:endParaRPr lang="en-US"/>
          </a:p>
        </p:txBody>
      </p:sp>
    </p:spTree>
    <p:extLst>
      <p:ext uri="{BB962C8B-B14F-4D97-AF65-F5344CB8AC3E}">
        <p14:creationId xmlns:p14="http://schemas.microsoft.com/office/powerpoint/2010/main" val="1231241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Cryptococcal meningitis is caused by a fungus that is widespread in the environment. In individuals with low CD4 counts due to advanced HIV disease it leads to a devastating infection of the brain, with excruciating headaches, coma, and eventually death in all individuals who don’t receive treatment. Unfortunately, treatment of this severe infection is very difficult. Across most of Africa treatment has been, and still is, based on therapy with a single oral medication, fluconazole. This is easy to administer as tablets, but really inadequate when used in isolation, with 70% or more individuals treated in this way still dying.</a:t>
            </a:r>
          </a:p>
          <a:p>
            <a:r>
              <a:rPr lang="en-US" dirty="0"/>
              <a:t>Intravenous therapy with a drug called amphotericin is more effective, but requires between 7 to 14 days of daily intravenous infusions, and causes significant drug related toxicities including kidney damage and </a:t>
            </a:r>
            <a:r>
              <a:rPr lang="en-US" dirty="0" err="1"/>
              <a:t>anaemia</a:t>
            </a:r>
            <a:r>
              <a:rPr lang="en-US" dirty="0"/>
              <a:t>, making safe use very difficult in most resource constrained hospitals. And mortality rates with this treatment are still far from acceptable, with 40% or more dying within the first few weeks of therapy.</a:t>
            </a:r>
          </a:p>
          <a:p>
            <a:pPr marL="0" indent="0">
              <a:lnSpc>
                <a:spcPct val="140000"/>
              </a:lnSpc>
              <a:spcBef>
                <a:spcPts val="0"/>
              </a:spcBef>
              <a:buNone/>
            </a:pPr>
            <a:r>
              <a:rPr lang="en-US" sz="1200" b="1" dirty="0">
                <a:solidFill>
                  <a:srgbClr val="C00000"/>
                </a:solidFill>
              </a:rPr>
              <a:t>It was clear that new simple treatments for cryptococcal meningitis that can be given in resource limited settings were urgently needed to effectively deal with advanced HIV disease in Africa.</a:t>
            </a:r>
          </a:p>
          <a:p>
            <a:endParaRPr lang="en-US" dirty="0"/>
          </a:p>
        </p:txBody>
      </p:sp>
      <p:sp>
        <p:nvSpPr>
          <p:cNvPr id="4" name="Slide Number Placeholder 3"/>
          <p:cNvSpPr>
            <a:spLocks noGrp="1"/>
          </p:cNvSpPr>
          <p:nvPr>
            <p:ph type="sldNum" sz="quarter" idx="5"/>
          </p:nvPr>
        </p:nvSpPr>
        <p:spPr/>
        <p:txBody>
          <a:bodyPr/>
          <a:lstStyle/>
          <a:p>
            <a:fld id="{6CA03FC5-8759-EB43-BFA1-327751B4D259}" type="slidenum">
              <a:rPr lang="en-US" smtClean="0"/>
              <a:t>5</a:t>
            </a:fld>
            <a:endParaRPr lang="en-US"/>
          </a:p>
        </p:txBody>
      </p:sp>
    </p:spTree>
    <p:extLst>
      <p:ext uri="{BB962C8B-B14F-4D97-AF65-F5344CB8AC3E}">
        <p14:creationId xmlns:p14="http://schemas.microsoft.com/office/powerpoint/2010/main" val="1501263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Funding for cryptococcal meningitis and other HIV related opportunistic infections has historically been very limited, with much of the HIV research focus on prevention and antiretroviral treatment. Fortunately, the EDCTP </a:t>
            </a:r>
            <a:r>
              <a:rPr lang="en-US" dirty="0" err="1"/>
              <a:t>programme</a:t>
            </a:r>
            <a:r>
              <a:rPr lang="en-US" dirty="0"/>
              <a:t> provided us with opportunity to apply for funding to address this critical research need, and in 2016 we were awarded a grant for The AMBITION trial – a multinational collaborative partnership between leading research institutions in Botswana, Malawi, South Africa, Uganda, and Zimbabwe, and European partners in France and the UK. </a:t>
            </a:r>
          </a:p>
          <a:p>
            <a:r>
              <a:rPr lang="en-US" dirty="0"/>
              <a:t>Based on over a decade of laboratory-based research, animal models, and clinical trials work we developed a simplified treatment regimen for cryptococcal meningitis based on a single high-dose intravenous infusion of a newer formulation of amphotericin called liposomal amphotericin. We hoped that this would offer a highly effective treatment that could be easily and safely administered even in the most basic healthcare facilities, and that would also be significantly safer than existing treatments.</a:t>
            </a:r>
          </a:p>
          <a:p>
            <a:r>
              <a:rPr lang="en-US" dirty="0"/>
              <a:t>The trial design is shown here. We compared our experimental treatment consisting of the single intravenous infusion on day 1 followed by two weeks of tablets to the then WHO recommended first line treatment requiring 7 daily intravenous infusions of the conventional and more toxic amphotericin formulation. Between 2017 and 2021 we enrolled over 800 people with cryptococcal meningitis into the trial at eight hospitals across the five participating African countries. Our primary outcome was the proportion of people who survived when given the new treatment compared to the proportion who survived with control treatment.</a:t>
            </a:r>
          </a:p>
          <a:p>
            <a:endParaRPr lang="en-US" dirty="0"/>
          </a:p>
        </p:txBody>
      </p:sp>
      <p:sp>
        <p:nvSpPr>
          <p:cNvPr id="4" name="Slide Number Placeholder 3"/>
          <p:cNvSpPr>
            <a:spLocks noGrp="1"/>
          </p:cNvSpPr>
          <p:nvPr>
            <p:ph type="sldNum" sz="quarter" idx="5"/>
          </p:nvPr>
        </p:nvSpPr>
        <p:spPr/>
        <p:txBody>
          <a:bodyPr/>
          <a:lstStyle/>
          <a:p>
            <a:fld id="{6CA03FC5-8759-EB43-BFA1-327751B4D259}" type="slidenum">
              <a:rPr lang="en-US" smtClean="0"/>
              <a:t>6</a:t>
            </a:fld>
            <a:endParaRPr lang="en-US"/>
          </a:p>
        </p:txBody>
      </p:sp>
    </p:spTree>
    <p:extLst>
      <p:ext uri="{BB962C8B-B14F-4D97-AF65-F5344CB8AC3E}">
        <p14:creationId xmlns:p14="http://schemas.microsoft.com/office/powerpoint/2010/main" val="1478054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BC8C40-68CD-D54F-B360-F11AF85A9EDD}" type="slidenum">
              <a:rPr lang="en-US" smtClean="0"/>
              <a:t>7</a:t>
            </a:fld>
            <a:endParaRPr lang="en-US" dirty="0"/>
          </a:p>
        </p:txBody>
      </p:sp>
    </p:spTree>
    <p:extLst>
      <p:ext uri="{BB962C8B-B14F-4D97-AF65-F5344CB8AC3E}">
        <p14:creationId xmlns:p14="http://schemas.microsoft.com/office/powerpoint/2010/main" val="4117897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published our final results in March of this year. The full results are shown in the panel  on the left of the slide. As well as being much easier to use, our single-dose based treatment was highly effective when compared to the control arm, with about 25% of participants dying by 10 weeks with the new simplified treatment compared to 29% with conventional therapy. The new treatment was also significantly safer and less toxic, causing far fewer side-effects. </a:t>
            </a:r>
          </a:p>
        </p:txBody>
      </p:sp>
      <p:sp>
        <p:nvSpPr>
          <p:cNvPr id="4" name="Slide Number Placeholder 3"/>
          <p:cNvSpPr>
            <a:spLocks noGrp="1"/>
          </p:cNvSpPr>
          <p:nvPr>
            <p:ph type="sldNum" sz="quarter" idx="5"/>
          </p:nvPr>
        </p:nvSpPr>
        <p:spPr/>
        <p:txBody>
          <a:bodyPr/>
          <a:lstStyle/>
          <a:p>
            <a:fld id="{6CA03FC5-8759-EB43-BFA1-327751B4D259}" type="slidenum">
              <a:rPr lang="en-US" smtClean="0"/>
              <a:t>8</a:t>
            </a:fld>
            <a:endParaRPr lang="en-US"/>
          </a:p>
        </p:txBody>
      </p:sp>
    </p:spTree>
    <p:extLst>
      <p:ext uri="{BB962C8B-B14F-4D97-AF65-F5344CB8AC3E}">
        <p14:creationId xmlns:p14="http://schemas.microsoft.com/office/powerpoint/2010/main" val="1191307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publication of the full results in March 2022 were very quickly followed by an update to World Health Organization guidelines incorporating our novel single-dose regimen as first line therapy globally, with a rapid advice notice released less than one month later in April 2022, and full guidelines in July. And most importantly, people living with HIV affected by cryptococcal meningitis were receiving the new treatment in routine care settings less than 3 months after publication of our findings.</a:t>
            </a:r>
          </a:p>
          <a:p>
            <a:endParaRPr lang="en-US" dirty="0"/>
          </a:p>
        </p:txBody>
      </p:sp>
      <p:sp>
        <p:nvSpPr>
          <p:cNvPr id="4" name="Slide Number Placeholder 3"/>
          <p:cNvSpPr>
            <a:spLocks noGrp="1"/>
          </p:cNvSpPr>
          <p:nvPr>
            <p:ph type="sldNum" sz="quarter" idx="5"/>
          </p:nvPr>
        </p:nvSpPr>
        <p:spPr/>
        <p:txBody>
          <a:bodyPr/>
          <a:lstStyle/>
          <a:p>
            <a:fld id="{6CA03FC5-8759-EB43-BFA1-327751B4D259}" type="slidenum">
              <a:rPr lang="en-US" smtClean="0"/>
              <a:t>9</a:t>
            </a:fld>
            <a:endParaRPr lang="en-US"/>
          </a:p>
        </p:txBody>
      </p:sp>
    </p:spTree>
    <p:extLst>
      <p:ext uri="{BB962C8B-B14F-4D97-AF65-F5344CB8AC3E}">
        <p14:creationId xmlns:p14="http://schemas.microsoft.com/office/powerpoint/2010/main" val="2205647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AF4905-9417-744A-BFE3-1C2310CE8E97}"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44080-37AC-8845-9216-E7AA35EA1481}" type="slidenum">
              <a:rPr lang="en-US" smtClean="0"/>
              <a:t>‹#›</a:t>
            </a:fld>
            <a:endParaRPr lang="en-US"/>
          </a:p>
        </p:txBody>
      </p:sp>
    </p:spTree>
    <p:extLst>
      <p:ext uri="{BB962C8B-B14F-4D97-AF65-F5344CB8AC3E}">
        <p14:creationId xmlns:p14="http://schemas.microsoft.com/office/powerpoint/2010/main" val="3713727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AF4905-9417-744A-BFE3-1C2310CE8E97}"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44080-37AC-8845-9216-E7AA35EA1481}" type="slidenum">
              <a:rPr lang="en-US" smtClean="0"/>
              <a:t>‹#›</a:t>
            </a:fld>
            <a:endParaRPr lang="en-US"/>
          </a:p>
        </p:txBody>
      </p:sp>
    </p:spTree>
    <p:extLst>
      <p:ext uri="{BB962C8B-B14F-4D97-AF65-F5344CB8AC3E}">
        <p14:creationId xmlns:p14="http://schemas.microsoft.com/office/powerpoint/2010/main" val="1994328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AF4905-9417-744A-BFE3-1C2310CE8E97}"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44080-37AC-8845-9216-E7AA35EA1481}" type="slidenum">
              <a:rPr lang="en-US" smtClean="0"/>
              <a:t>‹#›</a:t>
            </a:fld>
            <a:endParaRPr lang="en-US"/>
          </a:p>
        </p:txBody>
      </p:sp>
    </p:spTree>
    <p:extLst>
      <p:ext uri="{BB962C8B-B14F-4D97-AF65-F5344CB8AC3E}">
        <p14:creationId xmlns:p14="http://schemas.microsoft.com/office/powerpoint/2010/main" val="995956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AF4905-9417-744A-BFE3-1C2310CE8E97}"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44080-37AC-8845-9216-E7AA35EA1481}" type="slidenum">
              <a:rPr lang="en-US" smtClean="0"/>
              <a:t>‹#›</a:t>
            </a:fld>
            <a:endParaRPr lang="en-US"/>
          </a:p>
        </p:txBody>
      </p:sp>
    </p:spTree>
    <p:extLst>
      <p:ext uri="{BB962C8B-B14F-4D97-AF65-F5344CB8AC3E}">
        <p14:creationId xmlns:p14="http://schemas.microsoft.com/office/powerpoint/2010/main" val="4025107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AF4905-9417-744A-BFE3-1C2310CE8E97}"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44080-37AC-8845-9216-E7AA35EA1481}" type="slidenum">
              <a:rPr lang="en-US" smtClean="0"/>
              <a:t>‹#›</a:t>
            </a:fld>
            <a:endParaRPr lang="en-US"/>
          </a:p>
        </p:txBody>
      </p:sp>
    </p:spTree>
    <p:extLst>
      <p:ext uri="{BB962C8B-B14F-4D97-AF65-F5344CB8AC3E}">
        <p14:creationId xmlns:p14="http://schemas.microsoft.com/office/powerpoint/2010/main" val="1489311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AF4905-9417-744A-BFE3-1C2310CE8E97}"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44080-37AC-8845-9216-E7AA35EA1481}" type="slidenum">
              <a:rPr lang="en-US" smtClean="0"/>
              <a:t>‹#›</a:t>
            </a:fld>
            <a:endParaRPr lang="en-US"/>
          </a:p>
        </p:txBody>
      </p:sp>
    </p:spTree>
    <p:extLst>
      <p:ext uri="{BB962C8B-B14F-4D97-AF65-F5344CB8AC3E}">
        <p14:creationId xmlns:p14="http://schemas.microsoft.com/office/powerpoint/2010/main" val="4115502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AF4905-9417-744A-BFE3-1C2310CE8E97}" type="datetimeFigureOut">
              <a:rPr lang="en-US" smtClean="0"/>
              <a:t>10/16/2024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E44080-37AC-8845-9216-E7AA35EA1481}" type="slidenum">
              <a:rPr lang="en-US" smtClean="0"/>
              <a:t>‹#›</a:t>
            </a:fld>
            <a:endParaRPr lang="en-US"/>
          </a:p>
        </p:txBody>
      </p:sp>
    </p:spTree>
    <p:extLst>
      <p:ext uri="{BB962C8B-B14F-4D97-AF65-F5344CB8AC3E}">
        <p14:creationId xmlns:p14="http://schemas.microsoft.com/office/powerpoint/2010/main" val="2668295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AF4905-9417-744A-BFE3-1C2310CE8E97}" type="datetimeFigureOut">
              <a:rPr lang="en-US" smtClean="0"/>
              <a:t>10/16/2024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E44080-37AC-8845-9216-E7AA35EA1481}" type="slidenum">
              <a:rPr lang="en-US" smtClean="0"/>
              <a:t>‹#›</a:t>
            </a:fld>
            <a:endParaRPr lang="en-US"/>
          </a:p>
        </p:txBody>
      </p:sp>
    </p:spTree>
    <p:extLst>
      <p:ext uri="{BB962C8B-B14F-4D97-AF65-F5344CB8AC3E}">
        <p14:creationId xmlns:p14="http://schemas.microsoft.com/office/powerpoint/2010/main" val="1051211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AF4905-9417-744A-BFE3-1C2310CE8E97}" type="datetimeFigureOut">
              <a:rPr lang="en-US" smtClean="0"/>
              <a:t>10/16/2024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E44080-37AC-8845-9216-E7AA35EA1481}" type="slidenum">
              <a:rPr lang="en-US" smtClean="0"/>
              <a:t>‹#›</a:t>
            </a:fld>
            <a:endParaRPr lang="en-US"/>
          </a:p>
        </p:txBody>
      </p:sp>
    </p:spTree>
    <p:extLst>
      <p:ext uri="{BB962C8B-B14F-4D97-AF65-F5344CB8AC3E}">
        <p14:creationId xmlns:p14="http://schemas.microsoft.com/office/powerpoint/2010/main" val="4146318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AF4905-9417-744A-BFE3-1C2310CE8E97}"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44080-37AC-8845-9216-E7AA35EA1481}" type="slidenum">
              <a:rPr lang="en-US" smtClean="0"/>
              <a:t>‹#›</a:t>
            </a:fld>
            <a:endParaRPr lang="en-US"/>
          </a:p>
        </p:txBody>
      </p:sp>
    </p:spTree>
    <p:extLst>
      <p:ext uri="{BB962C8B-B14F-4D97-AF65-F5344CB8AC3E}">
        <p14:creationId xmlns:p14="http://schemas.microsoft.com/office/powerpoint/2010/main" val="3592171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AF4905-9417-744A-BFE3-1C2310CE8E97}"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44080-37AC-8845-9216-E7AA35EA1481}" type="slidenum">
              <a:rPr lang="en-US" smtClean="0"/>
              <a:t>‹#›</a:t>
            </a:fld>
            <a:endParaRPr lang="en-US"/>
          </a:p>
        </p:txBody>
      </p:sp>
    </p:spTree>
    <p:extLst>
      <p:ext uri="{BB962C8B-B14F-4D97-AF65-F5344CB8AC3E}">
        <p14:creationId xmlns:p14="http://schemas.microsoft.com/office/powerpoint/2010/main" val="3707182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AF4905-9417-744A-BFE3-1C2310CE8E97}" type="datetimeFigureOut">
              <a:rPr lang="en-US" smtClean="0"/>
              <a:t>10/16/2024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44080-37AC-8845-9216-E7AA35EA1481}" type="slidenum">
              <a:rPr lang="en-US" smtClean="0"/>
              <a:t>‹#›</a:t>
            </a:fld>
            <a:endParaRPr lang="en-US"/>
          </a:p>
        </p:txBody>
      </p:sp>
    </p:spTree>
    <p:extLst>
      <p:ext uri="{BB962C8B-B14F-4D97-AF65-F5344CB8AC3E}">
        <p14:creationId xmlns:p14="http://schemas.microsoft.com/office/powerpoint/2010/main" val="417103008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tiff"/><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4.tiff"/><Relationship Id="rId7" Type="http://schemas.openxmlformats.org/officeDocument/2006/relationships/image" Target="../media/image4.png"/><Relationship Id="rId2" Type="http://schemas.openxmlformats.org/officeDocument/2006/relationships/hyperlink" Target="mailto:david.lawrence17@nhs.net" TargetMode="Externa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jpeg"/><Relationship Id="rId7"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tiff"/><Relationship Id="rId5" Type="http://schemas.openxmlformats.org/officeDocument/2006/relationships/image" Target="../media/image2.png"/><Relationship Id="rId4" Type="http://schemas.openxmlformats.org/officeDocument/2006/relationships/image" Target="../media/image10.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58EFB0-ECB6-4248-87EE-878DC38B9C83}"/>
              </a:ext>
            </a:extLst>
          </p:cNvPr>
          <p:cNvSpPr txBox="1"/>
          <p:nvPr/>
        </p:nvSpPr>
        <p:spPr>
          <a:xfrm>
            <a:off x="1011195" y="2209371"/>
            <a:ext cx="10169610" cy="1323439"/>
          </a:xfrm>
          <a:prstGeom prst="rect">
            <a:avLst/>
          </a:prstGeom>
          <a:noFill/>
        </p:spPr>
        <p:txBody>
          <a:bodyPr wrap="square" rtlCol="0">
            <a:spAutoFit/>
          </a:bodyPr>
          <a:lstStyle/>
          <a:p>
            <a:pPr algn="ctr"/>
            <a:r>
              <a:rPr lang="en-US" sz="4000" dirty="0">
                <a:latin typeface="Corbel" panose="020B0503020204020204" pitchFamily="34" charset="0"/>
              </a:rPr>
              <a:t>RESEARCH OPPORTUNITIES AND </a:t>
            </a:r>
          </a:p>
          <a:p>
            <a:pPr algn="ctr"/>
            <a:r>
              <a:rPr lang="en-US" sz="4000" dirty="0">
                <a:latin typeface="Corbel" panose="020B0503020204020204" pitchFamily="34" charset="0"/>
              </a:rPr>
              <a:t>OUT-OF-PROGRAMME EXPERIENCES IN GUM</a:t>
            </a:r>
          </a:p>
        </p:txBody>
      </p:sp>
      <p:sp>
        <p:nvSpPr>
          <p:cNvPr id="5" name="TextBox 4">
            <a:extLst>
              <a:ext uri="{FF2B5EF4-FFF2-40B4-BE49-F238E27FC236}">
                <a16:creationId xmlns:a16="http://schemas.microsoft.com/office/drawing/2014/main" id="{C1A8ED30-5BCD-BB4A-8495-51CF7B7884C9}"/>
              </a:ext>
            </a:extLst>
          </p:cNvPr>
          <p:cNvSpPr txBox="1"/>
          <p:nvPr/>
        </p:nvSpPr>
        <p:spPr>
          <a:xfrm>
            <a:off x="3301769" y="4106776"/>
            <a:ext cx="8484243" cy="1569660"/>
          </a:xfrm>
          <a:prstGeom prst="rect">
            <a:avLst/>
          </a:prstGeom>
          <a:noFill/>
        </p:spPr>
        <p:txBody>
          <a:bodyPr wrap="square" rtlCol="0">
            <a:spAutoFit/>
          </a:bodyPr>
          <a:lstStyle/>
          <a:p>
            <a:pPr algn="r"/>
            <a:r>
              <a:rPr lang="en-US" sz="2400" dirty="0">
                <a:latin typeface="Corbel" panose="020B0503020204020204" pitchFamily="34" charset="0"/>
              </a:rPr>
              <a:t>DR DAVID LAWRENCE</a:t>
            </a:r>
          </a:p>
          <a:p>
            <a:pPr algn="r"/>
            <a:r>
              <a:rPr lang="en-US" sz="2400" dirty="0">
                <a:latin typeface="Corbel" panose="020B0503020204020204" pitchFamily="34" charset="0"/>
              </a:rPr>
              <a:t>KING’S COLLEGE HOSPITAL</a:t>
            </a:r>
          </a:p>
          <a:p>
            <a:pPr algn="r"/>
            <a:r>
              <a:rPr lang="en-US" sz="2400" dirty="0">
                <a:latin typeface="Corbel" panose="020B0503020204020204" pitchFamily="34" charset="0"/>
              </a:rPr>
              <a:t>LONDON SCHOOL OF HYGIENE AND TROPICAL MEDICINE</a:t>
            </a:r>
          </a:p>
          <a:p>
            <a:pPr algn="r"/>
            <a:r>
              <a:rPr lang="en-US" sz="2400" dirty="0">
                <a:latin typeface="Corbel" panose="020B0503020204020204" pitchFamily="34" charset="0"/>
              </a:rPr>
              <a:t>GUM TASTER DAY – 14</a:t>
            </a:r>
            <a:r>
              <a:rPr lang="en-US" sz="2400" baseline="30000" dirty="0">
                <a:latin typeface="Corbel" panose="020B0503020204020204" pitchFamily="34" charset="0"/>
              </a:rPr>
              <a:t>th</a:t>
            </a:r>
            <a:r>
              <a:rPr lang="en-US" sz="2400" dirty="0">
                <a:latin typeface="Corbel" panose="020B0503020204020204" pitchFamily="34" charset="0"/>
              </a:rPr>
              <a:t> OCTOBER 2024</a:t>
            </a:r>
          </a:p>
        </p:txBody>
      </p:sp>
      <p:pic>
        <p:nvPicPr>
          <p:cNvPr id="10" name="Picture 9">
            <a:extLst>
              <a:ext uri="{FF2B5EF4-FFF2-40B4-BE49-F238E27FC236}">
                <a16:creationId xmlns:a16="http://schemas.microsoft.com/office/drawing/2014/main" id="{614D664B-4A3B-5D4A-A531-AA72EE1C82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19170" y="190696"/>
            <a:ext cx="2678394" cy="1028503"/>
          </a:xfrm>
          <a:prstGeom prst="rect">
            <a:avLst/>
          </a:prstGeom>
        </p:spPr>
      </p:pic>
      <p:pic>
        <p:nvPicPr>
          <p:cNvPr id="9" name="Picture 8">
            <a:extLst>
              <a:ext uri="{FF2B5EF4-FFF2-40B4-BE49-F238E27FC236}">
                <a16:creationId xmlns:a16="http://schemas.microsoft.com/office/drawing/2014/main" id="{0CBFE6B0-CF7F-3B49-8BCE-C737D695CA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0631" y="136268"/>
            <a:ext cx="2412832" cy="1137361"/>
          </a:xfrm>
          <a:prstGeom prst="rect">
            <a:avLst/>
          </a:prstGeom>
        </p:spPr>
      </p:pic>
      <p:pic>
        <p:nvPicPr>
          <p:cNvPr id="7" name="Picture 6">
            <a:extLst>
              <a:ext uri="{FF2B5EF4-FFF2-40B4-BE49-F238E27FC236}">
                <a16:creationId xmlns:a16="http://schemas.microsoft.com/office/drawing/2014/main" id="{AB159BAD-BC6F-6242-88BE-8BD8CDE158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20074" y="205180"/>
            <a:ext cx="5351852" cy="1209313"/>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2E52A55E-D7F7-A80C-2654-BE811A0562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631" y="5608388"/>
            <a:ext cx="2087115" cy="1323439"/>
          </a:xfrm>
          <a:prstGeom prst="rect">
            <a:avLst/>
          </a:prstGeom>
        </p:spPr>
      </p:pic>
      <p:pic>
        <p:nvPicPr>
          <p:cNvPr id="11" name="Picture 10">
            <a:extLst>
              <a:ext uri="{FF2B5EF4-FFF2-40B4-BE49-F238E27FC236}">
                <a16:creationId xmlns:a16="http://schemas.microsoft.com/office/drawing/2014/main" id="{CFAB36BB-42A2-337A-1A99-926E0192A4C3}"/>
              </a:ext>
            </a:extLst>
          </p:cNvPr>
          <p:cNvPicPr>
            <a:picLocks noChangeAspect="1"/>
          </p:cNvPicPr>
          <p:nvPr/>
        </p:nvPicPr>
        <p:blipFill>
          <a:blip r:embed="rId6"/>
          <a:stretch>
            <a:fillRect/>
          </a:stretch>
        </p:blipFill>
        <p:spPr>
          <a:xfrm>
            <a:off x="2279652" y="6045017"/>
            <a:ext cx="2475191" cy="676715"/>
          </a:xfrm>
          <a:prstGeom prst="rect">
            <a:avLst/>
          </a:prstGeom>
        </p:spPr>
      </p:pic>
      <p:pic>
        <p:nvPicPr>
          <p:cNvPr id="12" name="Picture 2" descr="King's College Hospital NHS Foundation Trust - Gov Fintech">
            <a:extLst>
              <a:ext uri="{FF2B5EF4-FFF2-40B4-BE49-F238E27FC236}">
                <a16:creationId xmlns:a16="http://schemas.microsoft.com/office/drawing/2014/main" id="{CA69EC9E-4D78-3342-2E26-343507FAB335}"/>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897763" y="5737563"/>
            <a:ext cx="1888250" cy="10650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3FE8783-08A5-A354-4610-C3296E50FFE2}"/>
              </a:ext>
            </a:extLst>
          </p:cNvPr>
          <p:cNvPicPr>
            <a:picLocks noChangeAspect="1"/>
          </p:cNvPicPr>
          <p:nvPr/>
        </p:nvPicPr>
        <p:blipFill>
          <a:blip r:embed="rId8"/>
          <a:stretch>
            <a:fillRect/>
          </a:stretch>
        </p:blipFill>
        <p:spPr>
          <a:xfrm>
            <a:off x="5159016" y="6079844"/>
            <a:ext cx="4336386" cy="572976"/>
          </a:xfrm>
          <a:prstGeom prst="rect">
            <a:avLst/>
          </a:prstGeom>
        </p:spPr>
      </p:pic>
    </p:spTree>
    <p:extLst>
      <p:ext uri="{BB962C8B-B14F-4D97-AF65-F5344CB8AC3E}">
        <p14:creationId xmlns:p14="http://schemas.microsoft.com/office/powerpoint/2010/main" val="2886540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B0E61A-C5BC-224C-A15D-4C918959544D}"/>
              </a:ext>
            </a:extLst>
          </p:cNvPr>
          <p:cNvSpPr/>
          <p:nvPr/>
        </p:nvSpPr>
        <p:spPr>
          <a:xfrm>
            <a:off x="0" y="0"/>
            <a:ext cx="12192000" cy="1079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000" dirty="0">
                <a:latin typeface="Corbel" panose="020B0503020204020204" pitchFamily="34" charset="0"/>
              </a:rPr>
              <a:t>So many opportunities!</a:t>
            </a:r>
            <a:endParaRPr lang="en-US" sz="4000" dirty="0"/>
          </a:p>
        </p:txBody>
      </p:sp>
      <p:pic>
        <p:nvPicPr>
          <p:cNvPr id="1026" name="Picture 2" descr="Ayoma">
            <a:extLst>
              <a:ext uri="{FF2B5EF4-FFF2-40B4-BE49-F238E27FC236}">
                <a16:creationId xmlns:a16="http://schemas.microsoft.com/office/drawing/2014/main" id="{919AD61D-1291-4EA9-430E-EE2711FF2E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631" r="42279"/>
          <a:stretch/>
        </p:blipFill>
        <p:spPr bwMode="auto">
          <a:xfrm>
            <a:off x="9357862" y="1577495"/>
            <a:ext cx="2392207" cy="33540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44EC520-48D3-5440-68EC-C2EE08A701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626" y="3767951"/>
            <a:ext cx="1904659" cy="19046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DB08DC1-B626-CE87-BA1D-20D3D0812307}"/>
              </a:ext>
            </a:extLst>
          </p:cNvPr>
          <p:cNvSpPr txBox="1"/>
          <p:nvPr/>
        </p:nvSpPr>
        <p:spPr>
          <a:xfrm>
            <a:off x="-41190" y="5765281"/>
            <a:ext cx="4427839" cy="861774"/>
          </a:xfrm>
          <a:prstGeom prst="rect">
            <a:avLst/>
          </a:prstGeom>
          <a:noFill/>
        </p:spPr>
        <p:txBody>
          <a:bodyPr wrap="square" rtlCol="0">
            <a:spAutoFit/>
          </a:bodyPr>
          <a:lstStyle/>
          <a:p>
            <a:pPr algn="ctr"/>
            <a:r>
              <a:rPr lang="en-GB" sz="1600" dirty="0">
                <a:latin typeface="Corbel" panose="020B0503020204020204" pitchFamily="34" charset="0"/>
              </a:rPr>
              <a:t>Dr Holly Middleditch</a:t>
            </a:r>
          </a:p>
          <a:p>
            <a:pPr algn="ctr"/>
            <a:r>
              <a:rPr lang="en-GB" sz="1600" dirty="0">
                <a:latin typeface="Corbel" panose="020B0503020204020204" pitchFamily="34" charset="0"/>
              </a:rPr>
              <a:t>National Medical Director’s Clinical Fellow (GMC)</a:t>
            </a:r>
          </a:p>
          <a:p>
            <a:pPr algn="ctr"/>
            <a:r>
              <a:rPr lang="en-GB" sz="1600" dirty="0">
                <a:latin typeface="Corbel" panose="020B0503020204020204" pitchFamily="34" charset="0"/>
              </a:rPr>
              <a:t>Faculty of Medical Leadership and Management</a:t>
            </a:r>
          </a:p>
        </p:txBody>
      </p:sp>
      <p:sp>
        <p:nvSpPr>
          <p:cNvPr id="7" name="TextBox 6">
            <a:extLst>
              <a:ext uri="{FF2B5EF4-FFF2-40B4-BE49-F238E27FC236}">
                <a16:creationId xmlns:a16="http://schemas.microsoft.com/office/drawing/2014/main" id="{32929FF4-7248-312E-3E50-D3EDCC6D1E4B}"/>
              </a:ext>
            </a:extLst>
          </p:cNvPr>
          <p:cNvSpPr txBox="1"/>
          <p:nvPr/>
        </p:nvSpPr>
        <p:spPr>
          <a:xfrm>
            <a:off x="9010661" y="5236508"/>
            <a:ext cx="3086610" cy="861774"/>
          </a:xfrm>
          <a:prstGeom prst="rect">
            <a:avLst/>
          </a:prstGeom>
          <a:noFill/>
        </p:spPr>
        <p:txBody>
          <a:bodyPr wrap="square" rtlCol="0">
            <a:spAutoFit/>
          </a:bodyPr>
          <a:lstStyle/>
          <a:p>
            <a:pPr algn="ctr"/>
            <a:r>
              <a:rPr lang="en-GB" sz="1600" dirty="0">
                <a:latin typeface="Corbel" panose="020B0503020204020204" pitchFamily="34" charset="0"/>
              </a:rPr>
              <a:t>Dr </a:t>
            </a:r>
            <a:r>
              <a:rPr lang="en-GB" sz="1600" dirty="0" err="1">
                <a:latin typeface="Corbel" panose="020B0503020204020204" pitchFamily="34" charset="0"/>
              </a:rPr>
              <a:t>Ayoma</a:t>
            </a:r>
            <a:r>
              <a:rPr lang="en-GB" sz="1600" dirty="0">
                <a:latin typeface="Corbel" panose="020B0503020204020204" pitchFamily="34" charset="0"/>
              </a:rPr>
              <a:t> </a:t>
            </a:r>
            <a:r>
              <a:rPr lang="en-GB" sz="1600" dirty="0" err="1">
                <a:latin typeface="Corbel" panose="020B0503020204020204" pitchFamily="34" charset="0"/>
              </a:rPr>
              <a:t>Ratnappuli</a:t>
            </a:r>
            <a:endParaRPr lang="en-GB" sz="1600" dirty="0">
              <a:latin typeface="Corbel" panose="020B0503020204020204" pitchFamily="34" charset="0"/>
            </a:endParaRPr>
          </a:p>
          <a:p>
            <a:pPr algn="ctr"/>
            <a:r>
              <a:rPr lang="en-GB" sz="1600" dirty="0">
                <a:latin typeface="Corbel" panose="020B0503020204020204" pitchFamily="34" charset="0"/>
              </a:rPr>
              <a:t>Education Fellow</a:t>
            </a:r>
          </a:p>
          <a:p>
            <a:pPr algn="ctr"/>
            <a:r>
              <a:rPr lang="en-GB" sz="1600" dirty="0">
                <a:latin typeface="Corbel" panose="020B0503020204020204" pitchFamily="34" charset="0"/>
              </a:rPr>
              <a:t>Centre for Sustainable Health</a:t>
            </a:r>
          </a:p>
        </p:txBody>
      </p:sp>
      <p:sp>
        <p:nvSpPr>
          <p:cNvPr id="9" name="TextBox 8">
            <a:extLst>
              <a:ext uri="{FF2B5EF4-FFF2-40B4-BE49-F238E27FC236}">
                <a16:creationId xmlns:a16="http://schemas.microsoft.com/office/drawing/2014/main" id="{145EE526-54AB-78D6-EF81-4A6B07CA4109}"/>
              </a:ext>
            </a:extLst>
          </p:cNvPr>
          <p:cNvSpPr txBox="1"/>
          <p:nvPr/>
        </p:nvSpPr>
        <p:spPr>
          <a:xfrm>
            <a:off x="-71763" y="1185390"/>
            <a:ext cx="3929449" cy="861774"/>
          </a:xfrm>
          <a:prstGeom prst="rect">
            <a:avLst/>
          </a:prstGeom>
          <a:noFill/>
        </p:spPr>
        <p:txBody>
          <a:bodyPr wrap="square" rtlCol="0">
            <a:spAutoFit/>
          </a:bodyPr>
          <a:lstStyle/>
          <a:p>
            <a:pPr algn="ctr"/>
            <a:r>
              <a:rPr lang="en-GB" sz="1600" dirty="0">
                <a:latin typeface="Corbel" panose="020B0503020204020204" pitchFamily="34" charset="0"/>
              </a:rPr>
              <a:t>Dr Claire Norcross</a:t>
            </a:r>
          </a:p>
          <a:p>
            <a:pPr algn="ctr"/>
            <a:r>
              <a:rPr lang="en-GB" sz="1600" dirty="0">
                <a:latin typeface="Corbel" panose="020B0503020204020204" pitchFamily="34" charset="0"/>
              </a:rPr>
              <a:t>IMPALA Trial Lead Clinician &amp; PhD Fellow</a:t>
            </a:r>
          </a:p>
          <a:p>
            <a:pPr algn="ctr"/>
            <a:r>
              <a:rPr lang="en-GB" sz="1600" dirty="0">
                <a:latin typeface="Corbel" panose="020B0503020204020204" pitchFamily="34" charset="0"/>
              </a:rPr>
              <a:t>MRC/UVRI LSHTM Uganda</a:t>
            </a:r>
          </a:p>
        </p:txBody>
      </p:sp>
      <p:pic>
        <p:nvPicPr>
          <p:cNvPr id="1032" name="Picture 8" descr="Claire Norcross | LSHTM">
            <a:extLst>
              <a:ext uri="{FF2B5EF4-FFF2-40B4-BE49-F238E27FC236}">
                <a16:creationId xmlns:a16="http://schemas.microsoft.com/office/drawing/2014/main" id="{A30FDC59-5FAC-A7B0-36C5-0ABCE5C84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377" y="2130653"/>
            <a:ext cx="1501155" cy="150115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D7FEF35-B6F0-E1A8-519A-E9594C1414BC}"/>
              </a:ext>
            </a:extLst>
          </p:cNvPr>
          <p:cNvSpPr txBox="1"/>
          <p:nvPr/>
        </p:nvSpPr>
        <p:spPr>
          <a:xfrm>
            <a:off x="4129414" y="5880434"/>
            <a:ext cx="5228448" cy="861774"/>
          </a:xfrm>
          <a:prstGeom prst="rect">
            <a:avLst/>
          </a:prstGeom>
          <a:noFill/>
        </p:spPr>
        <p:txBody>
          <a:bodyPr wrap="square" rtlCol="0">
            <a:spAutoFit/>
          </a:bodyPr>
          <a:lstStyle/>
          <a:p>
            <a:pPr algn="ctr"/>
            <a:r>
              <a:rPr lang="en-GB" sz="1600" dirty="0">
                <a:latin typeface="Corbel" panose="020B0503020204020204" pitchFamily="34" charset="0"/>
              </a:rPr>
              <a:t>Dr Zoe </a:t>
            </a:r>
            <a:r>
              <a:rPr lang="en-GB" sz="1600" dirty="0" err="1">
                <a:latin typeface="Corbel" panose="020B0503020204020204" pitchFamily="34" charset="0"/>
              </a:rPr>
              <a:t>Ottoway</a:t>
            </a:r>
            <a:endParaRPr lang="en-GB" sz="1600" dirty="0">
              <a:latin typeface="Corbel" panose="020B0503020204020204" pitchFamily="34" charset="0"/>
            </a:endParaRPr>
          </a:p>
          <a:p>
            <a:pPr algn="ctr"/>
            <a:r>
              <a:rPr lang="en-GB" sz="1600" dirty="0">
                <a:latin typeface="Corbel" panose="020B0503020204020204" pitchFamily="34" charset="0"/>
              </a:rPr>
              <a:t>Research MD in co-morbidities in PLWH</a:t>
            </a:r>
          </a:p>
          <a:p>
            <a:pPr algn="ctr"/>
            <a:r>
              <a:rPr lang="en-GB" sz="1600" dirty="0">
                <a:latin typeface="Corbel" panose="020B0503020204020204" pitchFamily="34" charset="0"/>
              </a:rPr>
              <a:t>King’s College London</a:t>
            </a:r>
          </a:p>
        </p:txBody>
      </p:sp>
      <p:sp>
        <p:nvSpPr>
          <p:cNvPr id="12" name="TextBox 11">
            <a:extLst>
              <a:ext uri="{FF2B5EF4-FFF2-40B4-BE49-F238E27FC236}">
                <a16:creationId xmlns:a16="http://schemas.microsoft.com/office/drawing/2014/main" id="{9C3DF49C-697C-3C85-4635-31E14472C636}"/>
              </a:ext>
            </a:extLst>
          </p:cNvPr>
          <p:cNvSpPr txBox="1"/>
          <p:nvPr/>
        </p:nvSpPr>
        <p:spPr>
          <a:xfrm>
            <a:off x="3857686" y="1254173"/>
            <a:ext cx="5228448" cy="861774"/>
          </a:xfrm>
          <a:prstGeom prst="rect">
            <a:avLst/>
          </a:prstGeom>
          <a:noFill/>
        </p:spPr>
        <p:txBody>
          <a:bodyPr wrap="square" rtlCol="0">
            <a:spAutoFit/>
          </a:bodyPr>
          <a:lstStyle/>
          <a:p>
            <a:pPr algn="ctr"/>
            <a:r>
              <a:rPr lang="en-GB" sz="1600" dirty="0">
                <a:latin typeface="Corbel" panose="020B0503020204020204" pitchFamily="34" charset="0"/>
              </a:rPr>
              <a:t>Dr Daniel Trotman</a:t>
            </a:r>
          </a:p>
          <a:p>
            <a:pPr algn="ctr"/>
            <a:r>
              <a:rPr lang="en-GB" sz="1600" dirty="0">
                <a:latin typeface="Corbel" panose="020B0503020204020204" pitchFamily="34" charset="0"/>
              </a:rPr>
              <a:t>Medical Education and Simulation Fellow</a:t>
            </a:r>
          </a:p>
          <a:p>
            <a:pPr algn="ctr"/>
            <a:r>
              <a:rPr lang="en-GB" sz="1600" dirty="0">
                <a:latin typeface="Corbel" panose="020B0503020204020204" pitchFamily="34" charset="0"/>
              </a:rPr>
              <a:t>King’s College Hospital</a:t>
            </a:r>
          </a:p>
        </p:txBody>
      </p:sp>
      <p:pic>
        <p:nvPicPr>
          <p:cNvPr id="1034" name="Picture 10" descr="Zoë OTTAWAY | Speciality Registrar | Bachelor of Medicine | King's College  Hospital NHS Foundation Trust, London | Department of Sexual Health and HIV  | Research profile">
            <a:extLst>
              <a:ext uri="{FF2B5EF4-FFF2-40B4-BE49-F238E27FC236}">
                <a16:creationId xmlns:a16="http://schemas.microsoft.com/office/drawing/2014/main" id="{17CF8505-C4EF-2C2B-D090-67C2D050D7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0944" y="4126633"/>
            <a:ext cx="1709353" cy="17093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33E6BDE-B884-EC64-EA9B-020402363659}"/>
              </a:ext>
            </a:extLst>
          </p:cNvPr>
          <p:cNvPicPr>
            <a:picLocks noChangeAspect="1"/>
          </p:cNvPicPr>
          <p:nvPr/>
        </p:nvPicPr>
        <p:blipFill>
          <a:blip r:embed="rId6"/>
          <a:stretch>
            <a:fillRect/>
          </a:stretch>
        </p:blipFill>
        <p:spPr>
          <a:xfrm>
            <a:off x="5900694" y="2131194"/>
            <a:ext cx="1501155" cy="1746415"/>
          </a:xfrm>
          <a:prstGeom prst="rect">
            <a:avLst/>
          </a:prstGeom>
        </p:spPr>
      </p:pic>
    </p:spTree>
    <p:extLst>
      <p:ext uri="{BB962C8B-B14F-4D97-AF65-F5344CB8AC3E}">
        <p14:creationId xmlns:p14="http://schemas.microsoft.com/office/powerpoint/2010/main" val="1448870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B0E61A-C5BC-224C-A15D-4C918959544D}"/>
              </a:ext>
            </a:extLst>
          </p:cNvPr>
          <p:cNvSpPr/>
          <p:nvPr/>
        </p:nvSpPr>
        <p:spPr>
          <a:xfrm>
            <a:off x="0" y="0"/>
            <a:ext cx="12192000" cy="1079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000" dirty="0">
                <a:latin typeface="Corbel" panose="020B0503020204020204" pitchFamily="34" charset="0"/>
              </a:rPr>
              <a:t>The Process</a:t>
            </a:r>
            <a:endParaRPr lang="en-US" sz="4000" dirty="0"/>
          </a:p>
        </p:txBody>
      </p:sp>
      <p:sp>
        <p:nvSpPr>
          <p:cNvPr id="8" name="TextBox 7">
            <a:extLst>
              <a:ext uri="{FF2B5EF4-FFF2-40B4-BE49-F238E27FC236}">
                <a16:creationId xmlns:a16="http://schemas.microsoft.com/office/drawing/2014/main" id="{DD362306-B8F8-814D-A87E-0E9D59275C69}"/>
              </a:ext>
            </a:extLst>
          </p:cNvPr>
          <p:cNvSpPr txBox="1"/>
          <p:nvPr/>
        </p:nvSpPr>
        <p:spPr>
          <a:xfrm>
            <a:off x="522790" y="1194765"/>
            <a:ext cx="11146420" cy="5816977"/>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Corbel" panose="020B0503020204020204" pitchFamily="34" charset="0"/>
              </a:rPr>
              <a:t>Identify the opportunity</a:t>
            </a:r>
          </a:p>
          <a:p>
            <a:pPr marL="457200" indent="-457200">
              <a:buFont typeface="Arial" panose="020B0604020202020204" pitchFamily="34" charset="0"/>
              <a:buChar char="•"/>
            </a:pPr>
            <a:endParaRPr lang="en-GB" sz="2800" dirty="0">
              <a:latin typeface="Corbel" panose="020B0503020204020204" pitchFamily="34" charset="0"/>
            </a:endParaRPr>
          </a:p>
          <a:p>
            <a:pPr marL="457200" indent="-457200">
              <a:buFont typeface="Arial" panose="020B0604020202020204" pitchFamily="34" charset="0"/>
              <a:buChar char="•"/>
            </a:pPr>
            <a:r>
              <a:rPr lang="en-GB" sz="2800" dirty="0">
                <a:latin typeface="Corbel" panose="020B0503020204020204" pitchFamily="34" charset="0"/>
              </a:rPr>
              <a:t>Keep your Educational Supervisor and TPD in the loop, ideally with as much notice as possible</a:t>
            </a:r>
          </a:p>
          <a:p>
            <a:pPr marL="457200" indent="-457200">
              <a:buFont typeface="Arial" panose="020B0604020202020204" pitchFamily="34" charset="0"/>
              <a:buChar char="•"/>
            </a:pPr>
            <a:endParaRPr lang="en-GB" sz="2800" dirty="0">
              <a:latin typeface="Corbel" panose="020B0503020204020204" pitchFamily="34" charset="0"/>
            </a:endParaRPr>
          </a:p>
          <a:p>
            <a:pPr marL="457200" indent="-457200">
              <a:buFont typeface="Arial" panose="020B0604020202020204" pitchFamily="34" charset="0"/>
              <a:buChar char="•"/>
            </a:pPr>
            <a:r>
              <a:rPr lang="en-GB" sz="2800" dirty="0">
                <a:latin typeface="Corbel" panose="020B0503020204020204" pitchFamily="34" charset="0"/>
              </a:rPr>
              <a:t>Apply &gt;6 months prior to start</a:t>
            </a:r>
          </a:p>
          <a:p>
            <a:pPr marL="457200" indent="-457200">
              <a:buFont typeface="Arial" panose="020B0604020202020204" pitchFamily="34" charset="0"/>
              <a:buChar char="•"/>
            </a:pPr>
            <a:endParaRPr lang="en-GB" sz="2800" dirty="0">
              <a:latin typeface="Corbel" panose="020B0503020204020204" pitchFamily="34" charset="0"/>
            </a:endParaRPr>
          </a:p>
          <a:p>
            <a:pPr marL="457200" indent="-457200">
              <a:buFont typeface="Arial" panose="020B0604020202020204" pitchFamily="34" charset="0"/>
              <a:buChar char="•"/>
            </a:pPr>
            <a:r>
              <a:rPr lang="en-GB" sz="2800" dirty="0">
                <a:latin typeface="Corbel" panose="020B0503020204020204" pitchFamily="34" charset="0"/>
              </a:rPr>
              <a:t>Complete OOP application form and provide supporting documents</a:t>
            </a:r>
          </a:p>
          <a:p>
            <a:pPr marL="457200" indent="-457200">
              <a:buFont typeface="Arial" panose="020B0604020202020204" pitchFamily="34" charset="0"/>
              <a:buChar char="•"/>
            </a:pPr>
            <a:endParaRPr lang="en-GB" sz="2800" dirty="0">
              <a:latin typeface="Corbel" panose="020B0503020204020204" pitchFamily="34" charset="0"/>
            </a:endParaRPr>
          </a:p>
          <a:p>
            <a:pPr marL="457200" indent="-457200">
              <a:buFont typeface="Arial" panose="020B0604020202020204" pitchFamily="34" charset="0"/>
              <a:buChar char="•"/>
            </a:pPr>
            <a:r>
              <a:rPr lang="en-GB" sz="2800" dirty="0">
                <a:latin typeface="Corbel" panose="020B0503020204020204" pitchFamily="34" charset="0"/>
              </a:rPr>
              <a:t>Signature from ES and TPD</a:t>
            </a:r>
          </a:p>
          <a:p>
            <a:pPr marL="457200" indent="-457200">
              <a:buFont typeface="Arial" panose="020B0604020202020204" pitchFamily="34" charset="0"/>
              <a:buChar char="•"/>
            </a:pPr>
            <a:endParaRPr lang="en-GB" sz="2800" dirty="0">
              <a:latin typeface="Corbel" panose="020B0503020204020204" pitchFamily="34" charset="0"/>
            </a:endParaRPr>
          </a:p>
          <a:p>
            <a:pPr marL="457200" indent="-457200">
              <a:buFont typeface="Arial" panose="020B0604020202020204" pitchFamily="34" charset="0"/>
              <a:buChar char="•"/>
            </a:pPr>
            <a:endParaRPr lang="en-GB" sz="3200" dirty="0">
              <a:latin typeface="Corbel" panose="020B0503020204020204" pitchFamily="34" charset="0"/>
            </a:endParaRPr>
          </a:p>
          <a:p>
            <a:pPr marL="457200" indent="-457200">
              <a:buFont typeface="Arial" panose="020B0604020202020204" pitchFamily="34" charset="0"/>
              <a:buChar char="•"/>
            </a:pPr>
            <a:endParaRPr lang="en-GB" sz="3200" dirty="0">
              <a:latin typeface="Corbel" panose="020B0503020204020204" pitchFamily="34" charset="0"/>
            </a:endParaRPr>
          </a:p>
        </p:txBody>
      </p:sp>
    </p:spTree>
    <p:extLst>
      <p:ext uri="{BB962C8B-B14F-4D97-AF65-F5344CB8AC3E}">
        <p14:creationId xmlns:p14="http://schemas.microsoft.com/office/powerpoint/2010/main" val="2224826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B0E61A-C5BC-224C-A15D-4C918959544D}"/>
              </a:ext>
            </a:extLst>
          </p:cNvPr>
          <p:cNvSpPr/>
          <p:nvPr/>
        </p:nvSpPr>
        <p:spPr>
          <a:xfrm>
            <a:off x="0" y="0"/>
            <a:ext cx="12192000" cy="1079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000" dirty="0">
                <a:latin typeface="Corbel" panose="020B0503020204020204" pitchFamily="34" charset="0"/>
              </a:rPr>
              <a:t>Summary</a:t>
            </a:r>
            <a:endParaRPr lang="en-US" sz="4000" dirty="0"/>
          </a:p>
        </p:txBody>
      </p:sp>
      <p:sp>
        <p:nvSpPr>
          <p:cNvPr id="8" name="TextBox 7">
            <a:extLst>
              <a:ext uri="{FF2B5EF4-FFF2-40B4-BE49-F238E27FC236}">
                <a16:creationId xmlns:a16="http://schemas.microsoft.com/office/drawing/2014/main" id="{DD362306-B8F8-814D-A87E-0E9D59275C69}"/>
              </a:ext>
            </a:extLst>
          </p:cNvPr>
          <p:cNvSpPr txBox="1"/>
          <p:nvPr/>
        </p:nvSpPr>
        <p:spPr>
          <a:xfrm>
            <a:off x="522790" y="1194765"/>
            <a:ext cx="11146420" cy="3970318"/>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Corbel" panose="020B0503020204020204" pitchFamily="34" charset="0"/>
              </a:rPr>
              <a:t>GUM fosters a very positive environment around OOPs</a:t>
            </a:r>
          </a:p>
          <a:p>
            <a:pPr marL="457200" indent="-457200">
              <a:buFont typeface="Arial" panose="020B0604020202020204" pitchFamily="34" charset="0"/>
              <a:buChar char="•"/>
            </a:pPr>
            <a:endParaRPr lang="en-GB" sz="2800" dirty="0">
              <a:latin typeface="Corbel" panose="020B0503020204020204" pitchFamily="34" charset="0"/>
            </a:endParaRPr>
          </a:p>
          <a:p>
            <a:pPr marL="457200" indent="-457200">
              <a:buFont typeface="Arial" panose="020B0604020202020204" pitchFamily="34" charset="0"/>
              <a:buChar char="•"/>
            </a:pPr>
            <a:r>
              <a:rPr lang="en-GB" sz="2800" dirty="0">
                <a:latin typeface="Corbel" panose="020B0503020204020204" pitchFamily="34" charset="0"/>
              </a:rPr>
              <a:t>Wide range of opportunities are available both within speciality and around broader themes</a:t>
            </a:r>
          </a:p>
          <a:p>
            <a:pPr marL="457200" indent="-457200">
              <a:buFont typeface="Arial" panose="020B0604020202020204" pitchFamily="34" charset="0"/>
              <a:buChar char="•"/>
            </a:pPr>
            <a:endParaRPr lang="en-GB" sz="2800" dirty="0">
              <a:latin typeface="Corbel" panose="020B0503020204020204" pitchFamily="34" charset="0"/>
            </a:endParaRPr>
          </a:p>
          <a:p>
            <a:pPr marL="457200" indent="-457200">
              <a:buFont typeface="Arial" panose="020B0604020202020204" pitchFamily="34" charset="0"/>
              <a:buChar char="•"/>
            </a:pPr>
            <a:r>
              <a:rPr lang="en-GB" sz="2800" dirty="0">
                <a:latin typeface="Corbel" panose="020B0503020204020204" pitchFamily="34" charset="0"/>
              </a:rPr>
              <a:t>They take planning and need some advance notice</a:t>
            </a:r>
          </a:p>
          <a:p>
            <a:pPr marL="457200" indent="-457200">
              <a:buFont typeface="Arial" panose="020B0604020202020204" pitchFamily="34" charset="0"/>
              <a:buChar char="•"/>
            </a:pPr>
            <a:endParaRPr lang="en-GB" sz="2800" dirty="0">
              <a:latin typeface="Corbel" panose="020B0503020204020204" pitchFamily="34" charset="0"/>
            </a:endParaRPr>
          </a:p>
          <a:p>
            <a:pPr marL="457200" indent="-457200">
              <a:buFont typeface="Arial" panose="020B0604020202020204" pitchFamily="34" charset="0"/>
              <a:buChar char="•"/>
            </a:pPr>
            <a:r>
              <a:rPr lang="en-GB" sz="2800" dirty="0">
                <a:latin typeface="Corbel" panose="020B0503020204020204" pitchFamily="34" charset="0"/>
              </a:rPr>
              <a:t>Some paths are more ‘conventional’ than others but they can all work</a:t>
            </a:r>
          </a:p>
          <a:p>
            <a:pPr marL="457200" indent="-457200">
              <a:buFont typeface="Arial" panose="020B0604020202020204" pitchFamily="34" charset="0"/>
              <a:buChar char="•"/>
            </a:pPr>
            <a:endParaRPr lang="en-GB" sz="2800" dirty="0">
              <a:latin typeface="Corbel" panose="020B0503020204020204" pitchFamily="34" charset="0"/>
            </a:endParaRPr>
          </a:p>
        </p:txBody>
      </p:sp>
    </p:spTree>
    <p:extLst>
      <p:ext uri="{BB962C8B-B14F-4D97-AF65-F5344CB8AC3E}">
        <p14:creationId xmlns:p14="http://schemas.microsoft.com/office/powerpoint/2010/main" val="287459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0BE240-60B8-D242-8744-5AB7D72C9BCF}"/>
              </a:ext>
            </a:extLst>
          </p:cNvPr>
          <p:cNvSpPr txBox="1"/>
          <p:nvPr/>
        </p:nvSpPr>
        <p:spPr>
          <a:xfrm>
            <a:off x="1759351" y="2500320"/>
            <a:ext cx="8673298" cy="707886"/>
          </a:xfrm>
          <a:prstGeom prst="rect">
            <a:avLst/>
          </a:prstGeom>
          <a:noFill/>
        </p:spPr>
        <p:txBody>
          <a:bodyPr wrap="square" rtlCol="0">
            <a:spAutoFit/>
          </a:bodyPr>
          <a:lstStyle/>
          <a:p>
            <a:pPr algn="ctr"/>
            <a:r>
              <a:rPr lang="en-US" sz="4000" dirty="0">
                <a:latin typeface="Corbel" panose="020B0503020204020204" pitchFamily="34" charset="0"/>
              </a:rPr>
              <a:t>THANK YOU!</a:t>
            </a:r>
          </a:p>
        </p:txBody>
      </p:sp>
      <p:sp>
        <p:nvSpPr>
          <p:cNvPr id="4" name="TextBox 3">
            <a:extLst>
              <a:ext uri="{FF2B5EF4-FFF2-40B4-BE49-F238E27FC236}">
                <a16:creationId xmlns:a16="http://schemas.microsoft.com/office/drawing/2014/main" id="{14817BA3-55AE-AF49-A3FC-72D54DDE3225}"/>
              </a:ext>
            </a:extLst>
          </p:cNvPr>
          <p:cNvSpPr txBox="1"/>
          <p:nvPr/>
        </p:nvSpPr>
        <p:spPr>
          <a:xfrm>
            <a:off x="146215" y="3858728"/>
            <a:ext cx="11921695" cy="2308324"/>
          </a:xfrm>
          <a:prstGeom prst="rect">
            <a:avLst/>
          </a:prstGeom>
          <a:noFill/>
        </p:spPr>
        <p:txBody>
          <a:bodyPr wrap="square" rtlCol="0">
            <a:spAutoFit/>
          </a:bodyPr>
          <a:lstStyle/>
          <a:p>
            <a:pPr algn="ctr"/>
            <a:endParaRPr lang="en-US" sz="2400" dirty="0">
              <a:latin typeface="Corbel" panose="020B0503020204020204" pitchFamily="34" charset="0"/>
              <a:hlinkClick r:id="rId2"/>
            </a:endParaRPr>
          </a:p>
          <a:p>
            <a:pPr algn="ctr"/>
            <a:r>
              <a:rPr lang="en-US" sz="2400" dirty="0">
                <a:latin typeface="Corbel" panose="020B0503020204020204" pitchFamily="34" charset="0"/>
                <a:hlinkClick r:id="rId2"/>
              </a:rPr>
              <a:t>david.lawrence17@nhs.net</a:t>
            </a:r>
            <a:endParaRPr lang="en-US" sz="2400" dirty="0">
              <a:latin typeface="Corbel" panose="020B0503020204020204" pitchFamily="34" charset="0"/>
            </a:endParaRPr>
          </a:p>
          <a:p>
            <a:pPr algn="ctr"/>
            <a:endParaRPr lang="en-US" sz="2400" dirty="0">
              <a:latin typeface="Corbel" panose="020B0503020204020204" pitchFamily="34" charset="0"/>
            </a:endParaRPr>
          </a:p>
          <a:p>
            <a:pPr algn="ctr"/>
            <a:r>
              <a:rPr lang="en-US" sz="2400" dirty="0">
                <a:latin typeface="Corbel" panose="020B0503020204020204" pitchFamily="34" charset="0"/>
              </a:rPr>
              <a:t>          @</a:t>
            </a:r>
            <a:r>
              <a:rPr lang="en-US" sz="2400" dirty="0" err="1">
                <a:latin typeface="Corbel" panose="020B0503020204020204" pitchFamily="34" charset="0"/>
              </a:rPr>
              <a:t>drdavidlawrence</a:t>
            </a:r>
            <a:endParaRPr lang="en-US" sz="2400" dirty="0">
              <a:latin typeface="Corbel" panose="020B0503020204020204" pitchFamily="34" charset="0"/>
            </a:endParaRPr>
          </a:p>
          <a:p>
            <a:pPr algn="ctr"/>
            <a:endParaRPr lang="en-US" sz="2400" dirty="0">
              <a:latin typeface="Corbel" panose="020B0503020204020204" pitchFamily="34" charset="0"/>
            </a:endParaRPr>
          </a:p>
          <a:p>
            <a:pPr algn="ctr"/>
            <a:endParaRPr lang="en-US" sz="2400" dirty="0">
              <a:latin typeface="Corbel" panose="020B0503020204020204" pitchFamily="34" charset="0"/>
            </a:endParaRPr>
          </a:p>
        </p:txBody>
      </p:sp>
      <p:pic>
        <p:nvPicPr>
          <p:cNvPr id="5" name="Picture 4">
            <a:extLst>
              <a:ext uri="{FF2B5EF4-FFF2-40B4-BE49-F238E27FC236}">
                <a16:creationId xmlns:a16="http://schemas.microsoft.com/office/drawing/2014/main" id="{B3B89B2B-4F14-5B43-BDF8-AE0647827A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51922" y="6018973"/>
            <a:ext cx="1915988" cy="735739"/>
          </a:xfrm>
          <a:prstGeom prst="rect">
            <a:avLst/>
          </a:prstGeom>
        </p:spPr>
      </p:pic>
      <p:pic>
        <p:nvPicPr>
          <p:cNvPr id="3" name="Picture 2">
            <a:extLst>
              <a:ext uri="{FF2B5EF4-FFF2-40B4-BE49-F238E27FC236}">
                <a16:creationId xmlns:a16="http://schemas.microsoft.com/office/drawing/2014/main" id="{625891B4-EC83-D848-B45B-9A20B58BA3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79974" y="5992782"/>
            <a:ext cx="1671948" cy="788123"/>
          </a:xfrm>
          <a:prstGeom prst="rect">
            <a:avLst/>
          </a:prstGeom>
        </p:spPr>
      </p:pic>
      <p:pic>
        <p:nvPicPr>
          <p:cNvPr id="7" name="Picture 6">
            <a:extLst>
              <a:ext uri="{FF2B5EF4-FFF2-40B4-BE49-F238E27FC236}">
                <a16:creationId xmlns:a16="http://schemas.microsoft.com/office/drawing/2014/main" id="{537D305D-9CBC-444B-A72D-6F7B29EC05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2255" y="4893155"/>
            <a:ext cx="623375" cy="623375"/>
          </a:xfrm>
          <a:prstGeom prst="rect">
            <a:avLst/>
          </a:prstGeom>
        </p:spPr>
      </p:pic>
      <p:pic>
        <p:nvPicPr>
          <p:cNvPr id="8" name="Picture 2" descr="King's College Hospital NHS Foundation Trust - Gov Fintech">
            <a:extLst>
              <a:ext uri="{FF2B5EF4-FFF2-40B4-BE49-F238E27FC236}">
                <a16:creationId xmlns:a16="http://schemas.microsoft.com/office/drawing/2014/main" id="{CF5077F5-229C-FA92-8691-D94934BC4FC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173114" y="5966589"/>
            <a:ext cx="2306860" cy="8143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logo&#10;&#10;Description automatically generated">
            <a:extLst>
              <a:ext uri="{FF2B5EF4-FFF2-40B4-BE49-F238E27FC236}">
                <a16:creationId xmlns:a16="http://schemas.microsoft.com/office/drawing/2014/main" id="{B9152A53-43A2-C96C-1FAD-9E7BEC37A94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5569603"/>
            <a:ext cx="2087115" cy="1323439"/>
          </a:xfrm>
          <a:prstGeom prst="rect">
            <a:avLst/>
          </a:prstGeom>
        </p:spPr>
      </p:pic>
      <p:pic>
        <p:nvPicPr>
          <p:cNvPr id="10" name="Picture 9">
            <a:extLst>
              <a:ext uri="{FF2B5EF4-FFF2-40B4-BE49-F238E27FC236}">
                <a16:creationId xmlns:a16="http://schemas.microsoft.com/office/drawing/2014/main" id="{B49A6BB6-1C65-FD38-D1A4-5F96D34A0126}"/>
              </a:ext>
            </a:extLst>
          </p:cNvPr>
          <p:cNvPicPr>
            <a:picLocks noChangeAspect="1"/>
          </p:cNvPicPr>
          <p:nvPr/>
        </p:nvPicPr>
        <p:blipFill>
          <a:blip r:embed="rId8"/>
          <a:stretch>
            <a:fillRect/>
          </a:stretch>
        </p:blipFill>
        <p:spPr>
          <a:xfrm>
            <a:off x="2230059" y="6104190"/>
            <a:ext cx="2475191" cy="676715"/>
          </a:xfrm>
          <a:prstGeom prst="rect">
            <a:avLst/>
          </a:prstGeom>
        </p:spPr>
      </p:pic>
    </p:spTree>
    <p:extLst>
      <p:ext uri="{BB962C8B-B14F-4D97-AF65-F5344CB8AC3E}">
        <p14:creationId xmlns:p14="http://schemas.microsoft.com/office/powerpoint/2010/main" val="2295176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B0E61A-C5BC-224C-A15D-4C918959544D}"/>
              </a:ext>
            </a:extLst>
          </p:cNvPr>
          <p:cNvSpPr/>
          <p:nvPr/>
        </p:nvSpPr>
        <p:spPr>
          <a:xfrm>
            <a:off x="0" y="0"/>
            <a:ext cx="12192000" cy="1079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000" dirty="0">
                <a:latin typeface="Corbel" panose="020B0503020204020204" pitchFamily="34" charset="0"/>
              </a:rPr>
              <a:t>Out of Programme Opportunities</a:t>
            </a:r>
            <a:endParaRPr lang="en-US" sz="4000" dirty="0"/>
          </a:p>
        </p:txBody>
      </p:sp>
      <p:sp>
        <p:nvSpPr>
          <p:cNvPr id="8" name="TextBox 7">
            <a:extLst>
              <a:ext uri="{FF2B5EF4-FFF2-40B4-BE49-F238E27FC236}">
                <a16:creationId xmlns:a16="http://schemas.microsoft.com/office/drawing/2014/main" id="{DD362306-B8F8-814D-A87E-0E9D59275C69}"/>
              </a:ext>
            </a:extLst>
          </p:cNvPr>
          <p:cNvSpPr txBox="1"/>
          <p:nvPr/>
        </p:nvSpPr>
        <p:spPr>
          <a:xfrm>
            <a:off x="522790" y="1194765"/>
            <a:ext cx="11146420" cy="4462760"/>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Corbel" panose="020B0503020204020204" pitchFamily="34" charset="0"/>
              </a:rPr>
              <a:t>OOP = out of programme (Overall 3 year max)</a:t>
            </a:r>
          </a:p>
          <a:p>
            <a:pPr marL="457200" indent="-457200">
              <a:buFont typeface="Arial" panose="020B0604020202020204" pitchFamily="34" charset="0"/>
              <a:buChar char="•"/>
            </a:pPr>
            <a:endParaRPr lang="en-GB" sz="2800" dirty="0">
              <a:latin typeface="Corbel" panose="020B0503020204020204" pitchFamily="34" charset="0"/>
            </a:endParaRPr>
          </a:p>
          <a:p>
            <a:pPr marL="457200" indent="-457200">
              <a:buFont typeface="Arial" panose="020B0604020202020204" pitchFamily="34" charset="0"/>
              <a:buChar char="•"/>
            </a:pPr>
            <a:r>
              <a:rPr lang="en-GB" sz="2800" dirty="0">
                <a:latin typeface="Corbel" panose="020B0503020204020204" pitchFamily="34" charset="0"/>
              </a:rPr>
              <a:t>OOPE = out of programme for clinical experience (1 year max)</a:t>
            </a:r>
          </a:p>
          <a:p>
            <a:pPr marL="457200" indent="-457200">
              <a:buFont typeface="Arial" panose="020B0604020202020204" pitchFamily="34" charset="0"/>
              <a:buChar char="•"/>
            </a:pPr>
            <a:endParaRPr lang="en-GB" sz="2800" dirty="0">
              <a:latin typeface="Corbel" panose="020B0503020204020204" pitchFamily="34" charset="0"/>
            </a:endParaRPr>
          </a:p>
          <a:p>
            <a:pPr marL="457200" indent="-457200">
              <a:buFont typeface="Arial" panose="020B0604020202020204" pitchFamily="34" charset="0"/>
              <a:buChar char="•"/>
            </a:pPr>
            <a:r>
              <a:rPr lang="en-GB" sz="2800" dirty="0">
                <a:latin typeface="Corbel" panose="020B0503020204020204" pitchFamily="34" charset="0"/>
              </a:rPr>
              <a:t>OOPR = out of programme for research</a:t>
            </a:r>
          </a:p>
          <a:p>
            <a:pPr marL="457200" indent="-457200">
              <a:buFont typeface="Arial" panose="020B0604020202020204" pitchFamily="34" charset="0"/>
              <a:buChar char="•"/>
            </a:pPr>
            <a:endParaRPr lang="en-GB" sz="2800" dirty="0">
              <a:latin typeface="Corbel" panose="020B0503020204020204" pitchFamily="34" charset="0"/>
            </a:endParaRPr>
          </a:p>
          <a:p>
            <a:pPr marL="457200" indent="-457200">
              <a:buFont typeface="Arial" panose="020B0604020202020204" pitchFamily="34" charset="0"/>
              <a:buChar char="•"/>
            </a:pPr>
            <a:r>
              <a:rPr lang="en-GB" sz="2800" dirty="0">
                <a:latin typeface="Corbel" panose="020B0503020204020204" pitchFamily="34" charset="0"/>
              </a:rPr>
              <a:t>OOPT = out of programme for approved clinical training</a:t>
            </a:r>
          </a:p>
          <a:p>
            <a:pPr marL="457200" indent="-457200">
              <a:buFont typeface="Arial" panose="020B0604020202020204" pitchFamily="34" charset="0"/>
              <a:buChar char="•"/>
            </a:pPr>
            <a:endParaRPr lang="en-GB" sz="2800" dirty="0">
              <a:latin typeface="Corbel" panose="020B0503020204020204" pitchFamily="34" charset="0"/>
            </a:endParaRPr>
          </a:p>
          <a:p>
            <a:pPr marL="457200" indent="-457200">
              <a:buFont typeface="Arial" panose="020B0604020202020204" pitchFamily="34" charset="0"/>
              <a:buChar char="•"/>
            </a:pPr>
            <a:r>
              <a:rPr lang="en-GB" sz="2800" dirty="0">
                <a:latin typeface="Corbel" panose="020B0503020204020204" pitchFamily="34" charset="0"/>
              </a:rPr>
              <a:t>OOPC = out of programme career break</a:t>
            </a:r>
            <a:endParaRPr lang="en-GB" sz="3200" dirty="0">
              <a:latin typeface="Corbel" panose="020B0503020204020204" pitchFamily="34" charset="0"/>
            </a:endParaRPr>
          </a:p>
          <a:p>
            <a:pPr marL="457200" indent="-457200">
              <a:buFont typeface="Arial" panose="020B0604020202020204" pitchFamily="34" charset="0"/>
              <a:buChar char="•"/>
            </a:pPr>
            <a:endParaRPr lang="en-GB" sz="3200" dirty="0">
              <a:latin typeface="Corbel" panose="020B0503020204020204" pitchFamily="34" charset="0"/>
            </a:endParaRPr>
          </a:p>
        </p:txBody>
      </p:sp>
    </p:spTree>
    <p:extLst>
      <p:ext uri="{BB962C8B-B14F-4D97-AF65-F5344CB8AC3E}">
        <p14:creationId xmlns:p14="http://schemas.microsoft.com/office/powerpoint/2010/main" val="606124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righton and Sussex Medical School - Wikipedia">
            <a:extLst>
              <a:ext uri="{FF2B5EF4-FFF2-40B4-BE49-F238E27FC236}">
                <a16:creationId xmlns:a16="http://schemas.microsoft.com/office/drawing/2014/main" id="{10B2D7CF-5388-DD20-0582-0841C0131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51" y="1713472"/>
            <a:ext cx="2938031" cy="10099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oyal Sussex Hospital: Doctors warn of unsafe maternity services - BBC News">
            <a:extLst>
              <a:ext uri="{FF2B5EF4-FFF2-40B4-BE49-F238E27FC236}">
                <a16:creationId xmlns:a16="http://schemas.microsoft.com/office/drawing/2014/main" id="{3ED8E44B-3E1D-A32F-02D2-20D377553A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113" y="237689"/>
            <a:ext cx="2407508" cy="135623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e Lawson Unit">
            <a:extLst>
              <a:ext uri="{FF2B5EF4-FFF2-40B4-BE49-F238E27FC236}">
                <a16:creationId xmlns:a16="http://schemas.microsoft.com/office/drawing/2014/main" id="{B2D716CC-C75D-E620-22A8-25B66BD3F5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3165" y="2276681"/>
            <a:ext cx="3122835" cy="8934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36C64F2-9EC3-B94E-62C7-BC8352AF03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58437" y="2462951"/>
            <a:ext cx="2412832" cy="1137361"/>
          </a:xfrm>
          <a:prstGeom prst="rect">
            <a:avLst/>
          </a:prstGeom>
        </p:spPr>
      </p:pic>
      <p:pic>
        <p:nvPicPr>
          <p:cNvPr id="10" name="Picture 9">
            <a:extLst>
              <a:ext uri="{FF2B5EF4-FFF2-40B4-BE49-F238E27FC236}">
                <a16:creationId xmlns:a16="http://schemas.microsoft.com/office/drawing/2014/main" id="{29C145EB-AE53-E91E-AE68-8FF172615EA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58437" y="3860652"/>
            <a:ext cx="2174258" cy="834915"/>
          </a:xfrm>
          <a:prstGeom prst="rect">
            <a:avLst/>
          </a:prstGeom>
        </p:spPr>
      </p:pic>
      <p:pic>
        <p:nvPicPr>
          <p:cNvPr id="11" name="Picture 2" descr="King's College Hospital NHS Foundation Trust - Gov Fintech">
            <a:extLst>
              <a:ext uri="{FF2B5EF4-FFF2-40B4-BE49-F238E27FC236}">
                <a16:creationId xmlns:a16="http://schemas.microsoft.com/office/drawing/2014/main" id="{D1F672DF-CC4F-1361-D873-67ECD2719E3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092545" y="3860652"/>
            <a:ext cx="2606971" cy="14704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CB7D81F-DDD5-631A-CB3A-6364C0DAD9C6}"/>
              </a:ext>
            </a:extLst>
          </p:cNvPr>
          <p:cNvPicPr>
            <a:picLocks noChangeAspect="1"/>
          </p:cNvPicPr>
          <p:nvPr/>
        </p:nvPicPr>
        <p:blipFill>
          <a:blip r:embed="rId8"/>
          <a:stretch>
            <a:fillRect/>
          </a:stretch>
        </p:blipFill>
        <p:spPr>
          <a:xfrm>
            <a:off x="9372470" y="5331147"/>
            <a:ext cx="2611611" cy="345078"/>
          </a:xfrm>
          <a:prstGeom prst="rect">
            <a:avLst/>
          </a:prstGeom>
        </p:spPr>
      </p:pic>
      <p:sp>
        <p:nvSpPr>
          <p:cNvPr id="2" name="TextBox 1">
            <a:extLst>
              <a:ext uri="{FF2B5EF4-FFF2-40B4-BE49-F238E27FC236}">
                <a16:creationId xmlns:a16="http://schemas.microsoft.com/office/drawing/2014/main" id="{CEAF6A94-B0FE-7754-03F9-AA708C42CA0F}"/>
              </a:ext>
            </a:extLst>
          </p:cNvPr>
          <p:cNvSpPr txBox="1"/>
          <p:nvPr/>
        </p:nvSpPr>
        <p:spPr>
          <a:xfrm>
            <a:off x="767962" y="2723420"/>
            <a:ext cx="1536092" cy="923330"/>
          </a:xfrm>
          <a:prstGeom prst="rect">
            <a:avLst/>
          </a:prstGeom>
          <a:noFill/>
        </p:spPr>
        <p:txBody>
          <a:bodyPr wrap="square" rtlCol="0">
            <a:spAutoFit/>
          </a:bodyPr>
          <a:lstStyle/>
          <a:p>
            <a:pPr algn="ctr"/>
            <a:r>
              <a:rPr lang="en-GB" dirty="0">
                <a:latin typeface="Corbel" panose="020B0503020204020204" pitchFamily="34" charset="0"/>
              </a:rPr>
              <a:t>Academic Foundation Programme</a:t>
            </a:r>
          </a:p>
        </p:txBody>
      </p:sp>
      <p:sp>
        <p:nvSpPr>
          <p:cNvPr id="13" name="TextBox 12">
            <a:extLst>
              <a:ext uri="{FF2B5EF4-FFF2-40B4-BE49-F238E27FC236}">
                <a16:creationId xmlns:a16="http://schemas.microsoft.com/office/drawing/2014/main" id="{A271002C-9697-EAC8-2916-C2D1AFA20602}"/>
              </a:ext>
            </a:extLst>
          </p:cNvPr>
          <p:cNvSpPr txBox="1"/>
          <p:nvPr/>
        </p:nvSpPr>
        <p:spPr>
          <a:xfrm>
            <a:off x="3766536" y="3462084"/>
            <a:ext cx="1536092" cy="369332"/>
          </a:xfrm>
          <a:prstGeom prst="rect">
            <a:avLst/>
          </a:prstGeom>
          <a:noFill/>
        </p:spPr>
        <p:txBody>
          <a:bodyPr wrap="square" rtlCol="0">
            <a:spAutoFit/>
          </a:bodyPr>
          <a:lstStyle/>
          <a:p>
            <a:pPr algn="ctr"/>
            <a:r>
              <a:rPr lang="en-GB" dirty="0">
                <a:latin typeface="Corbel" panose="020B0503020204020204" pitchFamily="34" charset="0"/>
              </a:rPr>
              <a:t>CT1 and ST3</a:t>
            </a:r>
          </a:p>
        </p:txBody>
      </p:sp>
      <p:sp>
        <p:nvSpPr>
          <p:cNvPr id="14" name="TextBox 13">
            <a:extLst>
              <a:ext uri="{FF2B5EF4-FFF2-40B4-BE49-F238E27FC236}">
                <a16:creationId xmlns:a16="http://schemas.microsoft.com/office/drawing/2014/main" id="{B48DAA49-DE03-7A63-CD02-7D42B5E148B9}"/>
              </a:ext>
            </a:extLst>
          </p:cNvPr>
          <p:cNvSpPr txBox="1"/>
          <p:nvPr/>
        </p:nvSpPr>
        <p:spPr>
          <a:xfrm>
            <a:off x="6543788" y="546472"/>
            <a:ext cx="1536092" cy="369332"/>
          </a:xfrm>
          <a:prstGeom prst="rect">
            <a:avLst/>
          </a:prstGeom>
          <a:noFill/>
        </p:spPr>
        <p:txBody>
          <a:bodyPr wrap="square" rtlCol="0">
            <a:spAutoFit/>
          </a:bodyPr>
          <a:lstStyle/>
          <a:p>
            <a:pPr algn="ctr"/>
            <a:r>
              <a:rPr lang="en-GB" dirty="0">
                <a:latin typeface="Corbel" panose="020B0503020204020204" pitchFamily="34" charset="0"/>
              </a:rPr>
              <a:t>OOPE</a:t>
            </a:r>
          </a:p>
        </p:txBody>
      </p:sp>
      <p:sp>
        <p:nvSpPr>
          <p:cNvPr id="15" name="TextBox 14">
            <a:extLst>
              <a:ext uri="{FF2B5EF4-FFF2-40B4-BE49-F238E27FC236}">
                <a16:creationId xmlns:a16="http://schemas.microsoft.com/office/drawing/2014/main" id="{5D76668C-C03B-3D35-A11E-54C7A908214E}"/>
              </a:ext>
            </a:extLst>
          </p:cNvPr>
          <p:cNvSpPr txBox="1"/>
          <p:nvPr/>
        </p:nvSpPr>
        <p:spPr>
          <a:xfrm>
            <a:off x="6543788" y="991478"/>
            <a:ext cx="1536092" cy="369332"/>
          </a:xfrm>
          <a:prstGeom prst="rect">
            <a:avLst/>
          </a:prstGeom>
          <a:noFill/>
        </p:spPr>
        <p:txBody>
          <a:bodyPr wrap="square" rtlCol="0">
            <a:spAutoFit/>
          </a:bodyPr>
          <a:lstStyle/>
          <a:p>
            <a:pPr algn="ctr"/>
            <a:r>
              <a:rPr lang="en-GB" dirty="0">
                <a:latin typeface="Corbel" panose="020B0503020204020204" pitchFamily="34" charset="0"/>
              </a:rPr>
              <a:t>OOPR</a:t>
            </a:r>
          </a:p>
        </p:txBody>
      </p:sp>
      <p:sp>
        <p:nvSpPr>
          <p:cNvPr id="16" name="TextBox 15">
            <a:extLst>
              <a:ext uri="{FF2B5EF4-FFF2-40B4-BE49-F238E27FC236}">
                <a16:creationId xmlns:a16="http://schemas.microsoft.com/office/drawing/2014/main" id="{C6EDF68D-7C33-479B-B1F4-BD189598DDB3}"/>
              </a:ext>
            </a:extLst>
          </p:cNvPr>
          <p:cNvSpPr txBox="1"/>
          <p:nvPr/>
        </p:nvSpPr>
        <p:spPr>
          <a:xfrm>
            <a:off x="6425679" y="1436484"/>
            <a:ext cx="1772309" cy="369332"/>
          </a:xfrm>
          <a:prstGeom prst="rect">
            <a:avLst/>
          </a:prstGeom>
          <a:noFill/>
        </p:spPr>
        <p:txBody>
          <a:bodyPr wrap="square" rtlCol="0">
            <a:spAutoFit/>
          </a:bodyPr>
          <a:lstStyle/>
          <a:p>
            <a:pPr algn="ctr"/>
            <a:r>
              <a:rPr lang="en-GB" dirty="0">
                <a:latin typeface="Corbel" panose="020B0503020204020204" pitchFamily="34" charset="0"/>
              </a:rPr>
              <a:t>OOPR extension</a:t>
            </a:r>
          </a:p>
        </p:txBody>
      </p:sp>
      <p:sp>
        <p:nvSpPr>
          <p:cNvPr id="17" name="TextBox 16">
            <a:extLst>
              <a:ext uri="{FF2B5EF4-FFF2-40B4-BE49-F238E27FC236}">
                <a16:creationId xmlns:a16="http://schemas.microsoft.com/office/drawing/2014/main" id="{3C9BCEB4-2511-8887-2796-4EA761DB6FE1}"/>
              </a:ext>
            </a:extLst>
          </p:cNvPr>
          <p:cNvSpPr txBox="1"/>
          <p:nvPr/>
        </p:nvSpPr>
        <p:spPr>
          <a:xfrm>
            <a:off x="6329553" y="1910387"/>
            <a:ext cx="1964559" cy="369332"/>
          </a:xfrm>
          <a:prstGeom prst="rect">
            <a:avLst/>
          </a:prstGeom>
          <a:noFill/>
        </p:spPr>
        <p:txBody>
          <a:bodyPr wrap="square" rtlCol="0">
            <a:spAutoFit/>
          </a:bodyPr>
          <a:lstStyle/>
          <a:p>
            <a:pPr algn="ctr"/>
            <a:r>
              <a:rPr lang="en-GB" dirty="0">
                <a:latin typeface="Corbel" panose="020B0503020204020204" pitchFamily="34" charset="0"/>
              </a:rPr>
              <a:t>OOPR extension 2</a:t>
            </a:r>
          </a:p>
        </p:txBody>
      </p:sp>
      <p:sp>
        <p:nvSpPr>
          <p:cNvPr id="18" name="TextBox 17">
            <a:extLst>
              <a:ext uri="{FF2B5EF4-FFF2-40B4-BE49-F238E27FC236}">
                <a16:creationId xmlns:a16="http://schemas.microsoft.com/office/drawing/2014/main" id="{8B0A505D-D522-44CC-6847-276CAA5D0D8E}"/>
              </a:ext>
            </a:extLst>
          </p:cNvPr>
          <p:cNvSpPr txBox="1"/>
          <p:nvPr/>
        </p:nvSpPr>
        <p:spPr>
          <a:xfrm>
            <a:off x="9627984" y="3100810"/>
            <a:ext cx="1536092" cy="369332"/>
          </a:xfrm>
          <a:prstGeom prst="rect">
            <a:avLst/>
          </a:prstGeom>
          <a:noFill/>
        </p:spPr>
        <p:txBody>
          <a:bodyPr wrap="square" rtlCol="0">
            <a:spAutoFit/>
          </a:bodyPr>
          <a:lstStyle/>
          <a:p>
            <a:pPr algn="ctr"/>
            <a:r>
              <a:rPr lang="en-GB" dirty="0">
                <a:latin typeface="Corbel" panose="020B0503020204020204" pitchFamily="34" charset="0"/>
              </a:rPr>
              <a:t>LTFT 80%</a:t>
            </a:r>
          </a:p>
        </p:txBody>
      </p:sp>
      <p:sp>
        <p:nvSpPr>
          <p:cNvPr id="19" name="TextBox 18">
            <a:extLst>
              <a:ext uri="{FF2B5EF4-FFF2-40B4-BE49-F238E27FC236}">
                <a16:creationId xmlns:a16="http://schemas.microsoft.com/office/drawing/2014/main" id="{93600742-FD70-D307-543B-3D81270A7A4A}"/>
              </a:ext>
            </a:extLst>
          </p:cNvPr>
          <p:cNvSpPr txBox="1"/>
          <p:nvPr/>
        </p:nvSpPr>
        <p:spPr>
          <a:xfrm>
            <a:off x="9627984" y="3600312"/>
            <a:ext cx="1536092" cy="369332"/>
          </a:xfrm>
          <a:prstGeom prst="rect">
            <a:avLst/>
          </a:prstGeom>
          <a:noFill/>
        </p:spPr>
        <p:txBody>
          <a:bodyPr wrap="square" rtlCol="0">
            <a:spAutoFit/>
          </a:bodyPr>
          <a:lstStyle/>
          <a:p>
            <a:pPr algn="ctr"/>
            <a:r>
              <a:rPr lang="en-GB" dirty="0">
                <a:latin typeface="Corbel" panose="020B0503020204020204" pitchFamily="34" charset="0"/>
              </a:rPr>
              <a:t>LTFT 50%</a:t>
            </a:r>
          </a:p>
        </p:txBody>
      </p:sp>
      <p:sp>
        <p:nvSpPr>
          <p:cNvPr id="4" name="TextBox 3">
            <a:extLst>
              <a:ext uri="{FF2B5EF4-FFF2-40B4-BE49-F238E27FC236}">
                <a16:creationId xmlns:a16="http://schemas.microsoft.com/office/drawing/2014/main" id="{480C24DD-A73D-2D5D-F5C5-BBB02AA4AFA4}"/>
              </a:ext>
            </a:extLst>
          </p:cNvPr>
          <p:cNvSpPr txBox="1"/>
          <p:nvPr/>
        </p:nvSpPr>
        <p:spPr>
          <a:xfrm>
            <a:off x="511905" y="5955956"/>
            <a:ext cx="1859630" cy="523220"/>
          </a:xfrm>
          <a:prstGeom prst="rect">
            <a:avLst/>
          </a:prstGeom>
          <a:noFill/>
        </p:spPr>
        <p:txBody>
          <a:bodyPr wrap="square" rtlCol="0">
            <a:spAutoFit/>
          </a:bodyPr>
          <a:lstStyle/>
          <a:p>
            <a:r>
              <a:rPr lang="en-GB" sz="2800" dirty="0">
                <a:latin typeface="Corbel" panose="020B0503020204020204" pitchFamily="34" charset="0"/>
              </a:rPr>
              <a:t>2012-2014</a:t>
            </a:r>
          </a:p>
        </p:txBody>
      </p:sp>
      <p:sp>
        <p:nvSpPr>
          <p:cNvPr id="21" name="TextBox 20">
            <a:extLst>
              <a:ext uri="{FF2B5EF4-FFF2-40B4-BE49-F238E27FC236}">
                <a16:creationId xmlns:a16="http://schemas.microsoft.com/office/drawing/2014/main" id="{6BC36978-C2B8-2DCE-39B9-8FCFD2136E90}"/>
              </a:ext>
            </a:extLst>
          </p:cNvPr>
          <p:cNvSpPr txBox="1"/>
          <p:nvPr/>
        </p:nvSpPr>
        <p:spPr>
          <a:xfrm>
            <a:off x="3604767" y="5955956"/>
            <a:ext cx="1859630" cy="523220"/>
          </a:xfrm>
          <a:prstGeom prst="rect">
            <a:avLst/>
          </a:prstGeom>
          <a:noFill/>
        </p:spPr>
        <p:txBody>
          <a:bodyPr wrap="square" rtlCol="0">
            <a:spAutoFit/>
          </a:bodyPr>
          <a:lstStyle/>
          <a:p>
            <a:r>
              <a:rPr lang="en-GB" sz="2800" dirty="0">
                <a:latin typeface="Corbel" panose="020B0503020204020204" pitchFamily="34" charset="0"/>
              </a:rPr>
              <a:t>2014-2017</a:t>
            </a:r>
          </a:p>
        </p:txBody>
      </p:sp>
      <p:sp>
        <p:nvSpPr>
          <p:cNvPr id="22" name="TextBox 21">
            <a:extLst>
              <a:ext uri="{FF2B5EF4-FFF2-40B4-BE49-F238E27FC236}">
                <a16:creationId xmlns:a16="http://schemas.microsoft.com/office/drawing/2014/main" id="{F9481E92-A179-3D58-426A-A26EC4E089C2}"/>
              </a:ext>
            </a:extLst>
          </p:cNvPr>
          <p:cNvSpPr txBox="1"/>
          <p:nvPr/>
        </p:nvSpPr>
        <p:spPr>
          <a:xfrm>
            <a:off x="6543788" y="5972548"/>
            <a:ext cx="1859630" cy="523220"/>
          </a:xfrm>
          <a:prstGeom prst="rect">
            <a:avLst/>
          </a:prstGeom>
          <a:noFill/>
        </p:spPr>
        <p:txBody>
          <a:bodyPr wrap="square" rtlCol="0">
            <a:spAutoFit/>
          </a:bodyPr>
          <a:lstStyle/>
          <a:p>
            <a:r>
              <a:rPr lang="en-GB" sz="2800" dirty="0">
                <a:latin typeface="Corbel" panose="020B0503020204020204" pitchFamily="34" charset="0"/>
              </a:rPr>
              <a:t>2017-2021</a:t>
            </a:r>
          </a:p>
        </p:txBody>
      </p:sp>
      <p:sp>
        <p:nvSpPr>
          <p:cNvPr id="23" name="TextBox 22">
            <a:extLst>
              <a:ext uri="{FF2B5EF4-FFF2-40B4-BE49-F238E27FC236}">
                <a16:creationId xmlns:a16="http://schemas.microsoft.com/office/drawing/2014/main" id="{C006DF52-D72A-0450-487D-83E85632646D}"/>
              </a:ext>
            </a:extLst>
          </p:cNvPr>
          <p:cNvSpPr txBox="1"/>
          <p:nvPr/>
        </p:nvSpPr>
        <p:spPr>
          <a:xfrm>
            <a:off x="9482809" y="5972548"/>
            <a:ext cx="2417985" cy="523220"/>
          </a:xfrm>
          <a:prstGeom prst="rect">
            <a:avLst/>
          </a:prstGeom>
          <a:noFill/>
        </p:spPr>
        <p:txBody>
          <a:bodyPr wrap="square" rtlCol="0">
            <a:spAutoFit/>
          </a:bodyPr>
          <a:lstStyle/>
          <a:p>
            <a:r>
              <a:rPr lang="en-GB" sz="2800" dirty="0">
                <a:latin typeface="Corbel" panose="020B0503020204020204" pitchFamily="34" charset="0"/>
              </a:rPr>
              <a:t>2021-present</a:t>
            </a:r>
          </a:p>
        </p:txBody>
      </p:sp>
      <p:sp>
        <p:nvSpPr>
          <p:cNvPr id="24" name="TextBox 23">
            <a:extLst>
              <a:ext uri="{FF2B5EF4-FFF2-40B4-BE49-F238E27FC236}">
                <a16:creationId xmlns:a16="http://schemas.microsoft.com/office/drawing/2014/main" id="{26C3C3FF-8770-602D-8079-99CBFDA0D2A4}"/>
              </a:ext>
            </a:extLst>
          </p:cNvPr>
          <p:cNvSpPr txBox="1"/>
          <p:nvPr/>
        </p:nvSpPr>
        <p:spPr>
          <a:xfrm>
            <a:off x="8294112" y="1411455"/>
            <a:ext cx="3930889" cy="954107"/>
          </a:xfrm>
          <a:prstGeom prst="rect">
            <a:avLst/>
          </a:prstGeom>
          <a:noFill/>
        </p:spPr>
        <p:txBody>
          <a:bodyPr wrap="square" rtlCol="0">
            <a:spAutoFit/>
          </a:bodyPr>
          <a:lstStyle/>
          <a:p>
            <a:r>
              <a:rPr lang="en-GB" sz="2800" dirty="0">
                <a:latin typeface="Corbel" panose="020B0503020204020204" pitchFamily="34" charset="0"/>
              </a:rPr>
              <a:t>Training started: 09/2016</a:t>
            </a:r>
          </a:p>
          <a:p>
            <a:pPr algn="ctr"/>
            <a:r>
              <a:rPr lang="en-GB" sz="2800" dirty="0">
                <a:latin typeface="Corbel" panose="020B0503020204020204" pitchFamily="34" charset="0"/>
              </a:rPr>
              <a:t>CCT date: 11/2026</a:t>
            </a:r>
          </a:p>
        </p:txBody>
      </p:sp>
      <p:pic>
        <p:nvPicPr>
          <p:cNvPr id="2058" name="Picture 10" descr="Centers for Disease Control and Prevention - Wikipedia">
            <a:extLst>
              <a:ext uri="{FF2B5EF4-FFF2-40B4-BE49-F238E27FC236}">
                <a16:creationId xmlns:a16="http://schemas.microsoft.com/office/drawing/2014/main" id="{0228C19F-E877-E0B1-BD12-ED198A5D8F7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01280" y="5170210"/>
            <a:ext cx="937439" cy="666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34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05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P spid="16" grpId="0"/>
      <p:bldP spid="17" grpId="0"/>
      <p:bldP spid="18" grpId="0"/>
      <p:bldP spid="19" grpId="0"/>
      <p:bldP spid="4" grpId="0"/>
      <p:bldP spid="21" grpId="0"/>
      <p:bldP spid="22"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B2F7CF-EB0A-1647-9B95-54A90BBDAE46}"/>
              </a:ext>
            </a:extLst>
          </p:cNvPr>
          <p:cNvSpPr/>
          <p:nvPr/>
        </p:nvSpPr>
        <p:spPr>
          <a:xfrm>
            <a:off x="503823" y="1427801"/>
            <a:ext cx="11142745" cy="153998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F287E0-05C3-0F40-A898-00ACDD7B7F9B}"/>
              </a:ext>
            </a:extLst>
          </p:cNvPr>
          <p:cNvSpPr>
            <a:spLocks noGrp="1"/>
          </p:cNvSpPr>
          <p:nvPr>
            <p:ph type="title"/>
          </p:nvPr>
        </p:nvSpPr>
        <p:spPr>
          <a:xfrm>
            <a:off x="503823" y="102238"/>
            <a:ext cx="10991850" cy="1325563"/>
          </a:xfrm>
        </p:spPr>
        <p:txBody>
          <a:bodyPr>
            <a:normAutofit/>
          </a:bodyPr>
          <a:lstStyle/>
          <a:p>
            <a:r>
              <a:rPr lang="en-US" sz="2800" b="1" dirty="0">
                <a:latin typeface="+mn-lt"/>
              </a:rPr>
              <a:t>Cryptococcal meningitis is a leading cause of AIDS-related death globally</a:t>
            </a:r>
          </a:p>
        </p:txBody>
      </p:sp>
      <p:sp>
        <p:nvSpPr>
          <p:cNvPr id="3" name="Content Placeholder 2">
            <a:extLst>
              <a:ext uri="{FF2B5EF4-FFF2-40B4-BE49-F238E27FC236}">
                <a16:creationId xmlns:a16="http://schemas.microsoft.com/office/drawing/2014/main" id="{0DC52F74-ECBC-A44B-BD92-D6B1556BCE86}"/>
              </a:ext>
            </a:extLst>
          </p:cNvPr>
          <p:cNvSpPr>
            <a:spLocks noGrp="1"/>
          </p:cNvSpPr>
          <p:nvPr>
            <p:ph idx="1"/>
          </p:nvPr>
        </p:nvSpPr>
        <p:spPr>
          <a:xfrm>
            <a:off x="503823" y="1965191"/>
            <a:ext cx="11431504" cy="4892809"/>
          </a:xfrm>
        </p:spPr>
        <p:txBody>
          <a:bodyPr>
            <a:normAutofit fontScale="40000" lnSpcReduction="20000"/>
          </a:bodyPr>
          <a:lstStyle/>
          <a:p>
            <a:pPr marL="0" indent="0">
              <a:lnSpc>
                <a:spcPct val="140000"/>
              </a:lnSpc>
              <a:spcBef>
                <a:spcPts val="0"/>
              </a:spcBef>
              <a:buNone/>
            </a:pPr>
            <a:r>
              <a:rPr lang="en-GB" sz="4800" b="0" i="0" dirty="0">
                <a:solidFill>
                  <a:srgbClr val="333333"/>
                </a:solidFill>
                <a:effectLst/>
              </a:rPr>
              <a:t>“The AIDS pandemic </a:t>
            </a:r>
            <a:r>
              <a:rPr lang="en-GB" sz="4800" b="1" i="1" dirty="0">
                <a:solidFill>
                  <a:srgbClr val="333333"/>
                </a:solidFill>
                <a:effectLst/>
              </a:rPr>
              <a:t>took a life every minute </a:t>
            </a:r>
            <a:r>
              <a:rPr lang="en-GB" sz="4800" b="0" i="0" dirty="0">
                <a:solidFill>
                  <a:srgbClr val="333333"/>
                </a:solidFill>
                <a:effectLst/>
              </a:rPr>
              <a:t>in 2023, with 630 000 AIDS deaths despite effective HIV treatment and tools to prevent, detect, and treat opportunistic infections”	</a:t>
            </a:r>
            <a:r>
              <a:rPr lang="en-GB" b="0" i="0" dirty="0">
                <a:solidFill>
                  <a:srgbClr val="333333"/>
                </a:solidFill>
                <a:effectLst/>
              </a:rPr>
              <a:t>	</a:t>
            </a:r>
          </a:p>
          <a:p>
            <a:pPr marL="0" indent="0">
              <a:lnSpc>
                <a:spcPct val="140000"/>
              </a:lnSpc>
              <a:spcBef>
                <a:spcPts val="0"/>
              </a:spcBef>
              <a:buNone/>
            </a:pPr>
            <a:r>
              <a:rPr lang="en-US" sz="2200" i="1" dirty="0"/>
              <a:t>UNAIDS Global AIDS Update 2024</a:t>
            </a:r>
          </a:p>
          <a:p>
            <a:pPr marL="0" indent="0">
              <a:lnSpc>
                <a:spcPct val="140000"/>
              </a:lnSpc>
              <a:spcBef>
                <a:spcPts val="0"/>
              </a:spcBef>
              <a:buNone/>
            </a:pPr>
            <a:endParaRPr lang="en-US" sz="3200" i="1" dirty="0"/>
          </a:p>
          <a:p>
            <a:pPr marL="0" indent="0">
              <a:lnSpc>
                <a:spcPct val="140000"/>
              </a:lnSpc>
              <a:spcBef>
                <a:spcPts val="0"/>
              </a:spcBef>
              <a:buNone/>
            </a:pPr>
            <a:endParaRPr lang="en-US" sz="3200" i="1" dirty="0"/>
          </a:p>
          <a:p>
            <a:pPr marL="0" indent="0">
              <a:lnSpc>
                <a:spcPct val="140000"/>
              </a:lnSpc>
              <a:spcBef>
                <a:spcPts val="0"/>
              </a:spcBef>
              <a:buNone/>
            </a:pPr>
            <a:endParaRPr lang="en-US" sz="3000" dirty="0"/>
          </a:p>
          <a:p>
            <a:pPr marL="0" indent="0">
              <a:lnSpc>
                <a:spcPct val="140000"/>
              </a:lnSpc>
              <a:spcBef>
                <a:spcPts val="0"/>
              </a:spcBef>
              <a:buNone/>
            </a:pPr>
            <a:r>
              <a:rPr lang="en-US" sz="4800" dirty="0"/>
              <a:t>Nearly all of these deaths are among people with </a:t>
            </a:r>
            <a:r>
              <a:rPr lang="en-US" sz="4800" b="1" i="1" dirty="0"/>
              <a:t>advanced HIV disease </a:t>
            </a:r>
            <a:r>
              <a:rPr lang="en-US" sz="4800" dirty="0"/>
              <a:t>(those with severe immune suppression)</a:t>
            </a:r>
          </a:p>
          <a:p>
            <a:pPr marL="0" indent="0">
              <a:lnSpc>
                <a:spcPct val="140000"/>
              </a:lnSpc>
              <a:spcBef>
                <a:spcPts val="0"/>
              </a:spcBef>
              <a:buNone/>
            </a:pPr>
            <a:r>
              <a:rPr lang="en-US" sz="2200" i="1" dirty="0"/>
              <a:t>UNAIDS Data 2021</a:t>
            </a:r>
          </a:p>
          <a:p>
            <a:pPr marL="0" indent="0">
              <a:lnSpc>
                <a:spcPct val="140000"/>
              </a:lnSpc>
              <a:spcBef>
                <a:spcPts val="0"/>
              </a:spcBef>
              <a:buNone/>
            </a:pPr>
            <a:endParaRPr lang="en-US" sz="3200" i="1" dirty="0"/>
          </a:p>
          <a:p>
            <a:pPr marL="0" indent="0">
              <a:lnSpc>
                <a:spcPct val="140000"/>
              </a:lnSpc>
              <a:spcBef>
                <a:spcPts val="0"/>
              </a:spcBef>
              <a:buNone/>
            </a:pPr>
            <a:r>
              <a:rPr lang="en-US" sz="4800" dirty="0"/>
              <a:t>3 leading causes of AIDS-related deaths:</a:t>
            </a:r>
          </a:p>
          <a:p>
            <a:pPr marL="0" indent="0">
              <a:lnSpc>
                <a:spcPct val="140000"/>
              </a:lnSpc>
              <a:spcBef>
                <a:spcPts val="0"/>
              </a:spcBef>
              <a:buNone/>
            </a:pPr>
            <a:endParaRPr lang="en-US" sz="2900" dirty="0"/>
          </a:p>
          <a:p>
            <a:pPr marL="0" indent="0">
              <a:lnSpc>
                <a:spcPct val="140000"/>
              </a:lnSpc>
              <a:spcBef>
                <a:spcPts val="0"/>
              </a:spcBef>
              <a:buNone/>
            </a:pPr>
            <a:endParaRPr lang="en-US" sz="2900" dirty="0"/>
          </a:p>
          <a:p>
            <a:pPr marL="0" indent="0">
              <a:lnSpc>
                <a:spcPct val="140000"/>
              </a:lnSpc>
              <a:spcBef>
                <a:spcPts val="0"/>
              </a:spcBef>
              <a:buNone/>
            </a:pPr>
            <a:endParaRPr lang="en-US" sz="2900" dirty="0"/>
          </a:p>
          <a:p>
            <a:pPr marL="0" indent="0">
              <a:lnSpc>
                <a:spcPct val="140000"/>
              </a:lnSpc>
              <a:spcBef>
                <a:spcPts val="0"/>
              </a:spcBef>
              <a:buNone/>
            </a:pPr>
            <a:endParaRPr lang="en-US" sz="4000" b="1" i="1" dirty="0"/>
          </a:p>
          <a:p>
            <a:pPr marL="0" indent="0">
              <a:lnSpc>
                <a:spcPct val="140000"/>
              </a:lnSpc>
              <a:spcBef>
                <a:spcPts val="0"/>
              </a:spcBef>
              <a:buNone/>
            </a:pPr>
            <a:endParaRPr lang="en-US" sz="4800" b="1" dirty="0"/>
          </a:p>
          <a:p>
            <a:pPr marL="0" indent="0">
              <a:lnSpc>
                <a:spcPct val="140000"/>
              </a:lnSpc>
              <a:spcBef>
                <a:spcPts val="0"/>
              </a:spcBef>
              <a:buNone/>
            </a:pPr>
            <a:r>
              <a:rPr lang="en-US" sz="5300" b="1" dirty="0">
                <a:solidFill>
                  <a:srgbClr val="C00000"/>
                </a:solidFill>
              </a:rPr>
              <a:t>Reducing cryptococcal meningitis deaths is essential to end AIDS by 2030 </a:t>
            </a:r>
          </a:p>
          <a:p>
            <a:pPr marL="0" indent="0">
              <a:lnSpc>
                <a:spcPct val="140000"/>
              </a:lnSpc>
              <a:spcBef>
                <a:spcPts val="0"/>
              </a:spcBef>
              <a:buNone/>
            </a:pPr>
            <a:r>
              <a:rPr lang="en-US" sz="2200" b="0" i="1" dirty="0">
                <a:solidFill>
                  <a:srgbClr val="000000"/>
                </a:solidFill>
                <a:effectLst/>
              </a:rPr>
              <a:t>UNAIDS </a:t>
            </a:r>
            <a:r>
              <a:rPr lang="en-GB" sz="2200" b="0" i="1" dirty="0">
                <a:solidFill>
                  <a:srgbClr val="000000"/>
                </a:solidFill>
                <a:effectLst/>
              </a:rPr>
              <a:t>Political Declaration on HIV and AIDS 2021: Ending Inequalities and Getting on Track to End AIDS by 2030</a:t>
            </a:r>
          </a:p>
        </p:txBody>
      </p:sp>
      <p:pic>
        <p:nvPicPr>
          <p:cNvPr id="2050" name="Picture 2" descr="Logo | UNAIDS">
            <a:extLst>
              <a:ext uri="{FF2B5EF4-FFF2-40B4-BE49-F238E27FC236}">
                <a16:creationId xmlns:a16="http://schemas.microsoft.com/office/drawing/2014/main" id="{21CABCED-75B0-C547-A7F9-282AC6EB967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2054" y="1519077"/>
            <a:ext cx="1669883" cy="247656"/>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1" descr="Brain in head with solid fill">
            <a:extLst>
              <a:ext uri="{FF2B5EF4-FFF2-40B4-BE49-F238E27FC236}">
                <a16:creationId xmlns:a16="http://schemas.microsoft.com/office/drawing/2014/main" id="{E71387A1-3A7B-8B4E-981F-B00A7F817400}"/>
              </a:ext>
            </a:extLst>
          </p:cNvPr>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9760" y="4717458"/>
            <a:ext cx="770021" cy="736859"/>
          </a:xfrm>
          <a:prstGeom prst="rect">
            <a:avLst/>
          </a:prstGeom>
        </p:spPr>
      </p:pic>
      <p:pic>
        <p:nvPicPr>
          <p:cNvPr id="9" name="Graphic 4" descr="Lungs with virus with solid fill">
            <a:extLst>
              <a:ext uri="{FF2B5EF4-FFF2-40B4-BE49-F238E27FC236}">
                <a16:creationId xmlns:a16="http://schemas.microsoft.com/office/drawing/2014/main" id="{672EA715-9DEB-3E4E-9200-CBFBBE8AFDE1}"/>
              </a:ext>
            </a:extLst>
          </p:cNvPr>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652209" y="4750080"/>
            <a:ext cx="770021" cy="736859"/>
          </a:xfrm>
          <a:prstGeom prst="rect">
            <a:avLst/>
          </a:prstGeom>
        </p:spPr>
      </p:pic>
      <p:pic>
        <p:nvPicPr>
          <p:cNvPr id="10" name="Graphic 6" descr="Germ with solid fill">
            <a:extLst>
              <a:ext uri="{FF2B5EF4-FFF2-40B4-BE49-F238E27FC236}">
                <a16:creationId xmlns:a16="http://schemas.microsoft.com/office/drawing/2014/main" id="{1384BF7C-7EEA-8E4B-BB9F-E4D3804C1EF0}"/>
              </a:ext>
            </a:extLst>
          </p:cNvPr>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876674" y="4649706"/>
            <a:ext cx="770021" cy="736859"/>
          </a:xfrm>
          <a:prstGeom prst="rect">
            <a:avLst/>
          </a:prstGeom>
        </p:spPr>
      </p:pic>
      <p:sp>
        <p:nvSpPr>
          <p:cNvPr id="7" name="TextBox 6">
            <a:extLst>
              <a:ext uri="{FF2B5EF4-FFF2-40B4-BE49-F238E27FC236}">
                <a16:creationId xmlns:a16="http://schemas.microsoft.com/office/drawing/2014/main" id="{839B1035-16E9-FE46-9943-3C8EACAA99EF}"/>
              </a:ext>
            </a:extLst>
          </p:cNvPr>
          <p:cNvSpPr txBox="1"/>
          <p:nvPr/>
        </p:nvSpPr>
        <p:spPr>
          <a:xfrm>
            <a:off x="1225718" y="4901221"/>
            <a:ext cx="2665923" cy="400110"/>
          </a:xfrm>
          <a:prstGeom prst="rect">
            <a:avLst/>
          </a:prstGeom>
          <a:noFill/>
        </p:spPr>
        <p:txBody>
          <a:bodyPr wrap="none" rtlCol="0">
            <a:spAutoFit/>
          </a:bodyPr>
          <a:lstStyle/>
          <a:p>
            <a:r>
              <a:rPr lang="en-US" sz="2000" dirty="0"/>
              <a:t>Cryptococcal meningitis</a:t>
            </a:r>
          </a:p>
        </p:txBody>
      </p:sp>
      <p:sp>
        <p:nvSpPr>
          <p:cNvPr id="13" name="TextBox 12">
            <a:extLst>
              <a:ext uri="{FF2B5EF4-FFF2-40B4-BE49-F238E27FC236}">
                <a16:creationId xmlns:a16="http://schemas.microsoft.com/office/drawing/2014/main" id="{8FC852BB-521E-474F-863C-944D05832115}"/>
              </a:ext>
            </a:extLst>
          </p:cNvPr>
          <p:cNvSpPr txBox="1"/>
          <p:nvPr/>
        </p:nvSpPr>
        <p:spPr>
          <a:xfrm>
            <a:off x="5462990" y="4931999"/>
            <a:ext cx="1345176" cy="369332"/>
          </a:xfrm>
          <a:prstGeom prst="rect">
            <a:avLst/>
          </a:prstGeom>
          <a:noFill/>
        </p:spPr>
        <p:txBody>
          <a:bodyPr wrap="none" rtlCol="0">
            <a:spAutoFit/>
          </a:bodyPr>
          <a:lstStyle/>
          <a:p>
            <a:r>
              <a:rPr lang="en-US" dirty="0"/>
              <a:t>Tuberculosis</a:t>
            </a:r>
          </a:p>
        </p:txBody>
      </p:sp>
      <p:sp>
        <p:nvSpPr>
          <p:cNvPr id="14" name="TextBox 13">
            <a:extLst>
              <a:ext uri="{FF2B5EF4-FFF2-40B4-BE49-F238E27FC236}">
                <a16:creationId xmlns:a16="http://schemas.microsoft.com/office/drawing/2014/main" id="{2755A159-3F23-0448-AB23-4B083A246137}"/>
              </a:ext>
            </a:extLst>
          </p:cNvPr>
          <p:cNvSpPr txBox="1"/>
          <p:nvPr/>
        </p:nvSpPr>
        <p:spPr>
          <a:xfrm>
            <a:off x="8731426" y="4931999"/>
            <a:ext cx="1972015" cy="369332"/>
          </a:xfrm>
          <a:prstGeom prst="rect">
            <a:avLst/>
          </a:prstGeom>
          <a:noFill/>
        </p:spPr>
        <p:txBody>
          <a:bodyPr wrap="none" rtlCol="0">
            <a:spAutoFit/>
          </a:bodyPr>
          <a:lstStyle/>
          <a:p>
            <a:r>
              <a:rPr lang="en-US" dirty="0"/>
              <a:t>Bacterial infections</a:t>
            </a:r>
          </a:p>
        </p:txBody>
      </p:sp>
      <p:sp>
        <p:nvSpPr>
          <p:cNvPr id="12" name="TextBox 11">
            <a:extLst>
              <a:ext uri="{FF2B5EF4-FFF2-40B4-BE49-F238E27FC236}">
                <a16:creationId xmlns:a16="http://schemas.microsoft.com/office/drawing/2014/main" id="{3DD2EEB1-6C50-AA48-8B4F-990FE76309B4}"/>
              </a:ext>
            </a:extLst>
          </p:cNvPr>
          <p:cNvSpPr txBox="1"/>
          <p:nvPr/>
        </p:nvSpPr>
        <p:spPr>
          <a:xfrm>
            <a:off x="2350168" y="1451429"/>
            <a:ext cx="4423070" cy="416140"/>
          </a:xfrm>
          <a:prstGeom prst="rect">
            <a:avLst/>
          </a:prstGeom>
          <a:noFill/>
        </p:spPr>
        <p:txBody>
          <a:bodyPr wrap="none" rtlCol="0">
            <a:spAutoFit/>
          </a:bodyPr>
          <a:lstStyle/>
          <a:p>
            <a:pPr>
              <a:lnSpc>
                <a:spcPct val="80000"/>
              </a:lnSpc>
            </a:pPr>
            <a:r>
              <a:rPr lang="en-US" sz="1200" dirty="0">
                <a:solidFill>
                  <a:srgbClr val="FF0000"/>
                </a:solidFill>
                <a:latin typeface="Abadi" panose="020F0502020204030204" pitchFamily="34" charset="0"/>
                <a:cs typeface="Al Bayan Plain" pitchFamily="2" charset="-78"/>
              </a:rPr>
              <a:t>PRESS RELEASE</a:t>
            </a:r>
          </a:p>
          <a:p>
            <a:pPr>
              <a:lnSpc>
                <a:spcPct val="80000"/>
              </a:lnSpc>
            </a:pPr>
            <a:r>
              <a:rPr lang="en-US" sz="1400" dirty="0">
                <a:latin typeface="Abadi" panose="020F0502020204030204" pitchFamily="34" charset="0"/>
                <a:cs typeface="Al Bayan Plain" pitchFamily="2" charset="-78"/>
              </a:rPr>
              <a:t>Millions of lives at risk as progress against AIDS falters</a:t>
            </a:r>
          </a:p>
        </p:txBody>
      </p:sp>
    </p:spTree>
    <p:extLst>
      <p:ext uri="{BB962C8B-B14F-4D97-AF65-F5344CB8AC3E}">
        <p14:creationId xmlns:p14="http://schemas.microsoft.com/office/powerpoint/2010/main" val="378504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287E0-05C3-0F40-A898-00ACDD7B7F9B}"/>
              </a:ext>
            </a:extLst>
          </p:cNvPr>
          <p:cNvSpPr>
            <a:spLocks noGrp="1"/>
          </p:cNvSpPr>
          <p:nvPr>
            <p:ph type="title"/>
          </p:nvPr>
        </p:nvSpPr>
        <p:spPr>
          <a:xfrm>
            <a:off x="503823" y="102238"/>
            <a:ext cx="10991850" cy="1325563"/>
          </a:xfrm>
        </p:spPr>
        <p:txBody>
          <a:bodyPr>
            <a:normAutofit/>
          </a:bodyPr>
          <a:lstStyle/>
          <a:p>
            <a:r>
              <a:rPr lang="en-US" sz="2800" b="1" dirty="0">
                <a:latin typeface="+mn-lt"/>
              </a:rPr>
              <a:t>Cryptococcal meningitis is extremely difficult to treat </a:t>
            </a:r>
          </a:p>
        </p:txBody>
      </p:sp>
      <p:sp>
        <p:nvSpPr>
          <p:cNvPr id="3" name="Content Placeholder 2">
            <a:extLst>
              <a:ext uri="{FF2B5EF4-FFF2-40B4-BE49-F238E27FC236}">
                <a16:creationId xmlns:a16="http://schemas.microsoft.com/office/drawing/2014/main" id="{0DC52F74-ECBC-A44B-BD92-D6B1556BCE86}"/>
              </a:ext>
            </a:extLst>
          </p:cNvPr>
          <p:cNvSpPr>
            <a:spLocks noGrp="1"/>
          </p:cNvSpPr>
          <p:nvPr>
            <p:ph idx="1"/>
          </p:nvPr>
        </p:nvSpPr>
        <p:spPr>
          <a:xfrm>
            <a:off x="503823" y="1691901"/>
            <a:ext cx="7356809" cy="5583191"/>
          </a:xfrm>
        </p:spPr>
        <p:txBody>
          <a:bodyPr>
            <a:normAutofit/>
          </a:bodyPr>
          <a:lstStyle/>
          <a:p>
            <a:pPr marL="0" indent="0">
              <a:lnSpc>
                <a:spcPct val="140000"/>
              </a:lnSpc>
              <a:spcBef>
                <a:spcPts val="0"/>
              </a:spcBef>
              <a:buNone/>
            </a:pPr>
            <a:r>
              <a:rPr lang="en-US" sz="2000" b="0" i="0" dirty="0">
                <a:solidFill>
                  <a:srgbClr val="333333"/>
                </a:solidFill>
                <a:effectLst/>
              </a:rPr>
              <a:t>Cryptococcal meningitis is 100% fatal if left untreated</a:t>
            </a:r>
            <a:endParaRPr lang="en-US" sz="2000" i="1" dirty="0"/>
          </a:p>
          <a:p>
            <a:pPr marL="0" indent="0">
              <a:lnSpc>
                <a:spcPct val="140000"/>
              </a:lnSpc>
              <a:spcBef>
                <a:spcPts val="0"/>
              </a:spcBef>
              <a:buNone/>
            </a:pPr>
            <a:endParaRPr lang="en-US" sz="2000" i="1" dirty="0"/>
          </a:p>
          <a:p>
            <a:pPr marL="0" indent="0">
              <a:lnSpc>
                <a:spcPct val="140000"/>
              </a:lnSpc>
              <a:spcBef>
                <a:spcPts val="0"/>
              </a:spcBef>
              <a:buNone/>
            </a:pPr>
            <a:r>
              <a:rPr lang="en-US" sz="2000" dirty="0"/>
              <a:t>Across most of Africa treatment has been based on oral therapy with fluconazole tablets</a:t>
            </a:r>
          </a:p>
          <a:p>
            <a:pPr marL="0" indent="0">
              <a:lnSpc>
                <a:spcPct val="140000"/>
              </a:lnSpc>
              <a:spcBef>
                <a:spcPts val="0"/>
              </a:spcBef>
              <a:buNone/>
            </a:pPr>
            <a:endParaRPr lang="en-US" sz="2000" dirty="0"/>
          </a:p>
          <a:p>
            <a:pPr marL="0" indent="0">
              <a:lnSpc>
                <a:spcPct val="140000"/>
              </a:lnSpc>
              <a:spcBef>
                <a:spcPts val="0"/>
              </a:spcBef>
              <a:buNone/>
            </a:pPr>
            <a:r>
              <a:rPr lang="en-US" sz="2000" dirty="0"/>
              <a:t>Conventional intravenous treatments are more effective but require prolonged courses of therapy with very toxic medications</a:t>
            </a:r>
          </a:p>
          <a:p>
            <a:pPr marL="0" indent="0">
              <a:lnSpc>
                <a:spcPct val="140000"/>
              </a:lnSpc>
              <a:spcBef>
                <a:spcPts val="0"/>
              </a:spcBef>
              <a:buNone/>
            </a:pPr>
            <a:endParaRPr lang="en-US" sz="2000" dirty="0"/>
          </a:p>
          <a:p>
            <a:pPr marL="0" indent="0">
              <a:lnSpc>
                <a:spcPct val="140000"/>
              </a:lnSpc>
              <a:spcBef>
                <a:spcPts val="0"/>
              </a:spcBef>
              <a:buNone/>
            </a:pPr>
            <a:r>
              <a:rPr lang="en-US" sz="2000" b="1" dirty="0">
                <a:solidFill>
                  <a:srgbClr val="C00000"/>
                </a:solidFill>
              </a:rPr>
              <a:t>New simple treatments for cryptococcal meningitis that can be given in resource limited settings are urgently needed</a:t>
            </a:r>
          </a:p>
          <a:p>
            <a:pPr marL="0" indent="0">
              <a:lnSpc>
                <a:spcPct val="140000"/>
              </a:lnSpc>
              <a:spcBef>
                <a:spcPts val="0"/>
              </a:spcBef>
              <a:buNone/>
            </a:pPr>
            <a:endParaRPr lang="en-US" sz="2200" dirty="0"/>
          </a:p>
          <a:p>
            <a:pPr marL="0" indent="0">
              <a:lnSpc>
                <a:spcPct val="140000"/>
              </a:lnSpc>
              <a:spcBef>
                <a:spcPts val="0"/>
              </a:spcBef>
              <a:buNone/>
            </a:pPr>
            <a:endParaRPr lang="en-US" sz="5100" dirty="0"/>
          </a:p>
          <a:p>
            <a:pPr marL="0" indent="0">
              <a:lnSpc>
                <a:spcPct val="140000"/>
              </a:lnSpc>
              <a:spcBef>
                <a:spcPts val="0"/>
              </a:spcBef>
              <a:buNone/>
            </a:pPr>
            <a:endParaRPr lang="en-US" sz="4000" dirty="0"/>
          </a:p>
        </p:txBody>
      </p:sp>
      <p:grpSp>
        <p:nvGrpSpPr>
          <p:cNvPr id="17" name="Group 16">
            <a:extLst>
              <a:ext uri="{FF2B5EF4-FFF2-40B4-BE49-F238E27FC236}">
                <a16:creationId xmlns:a16="http://schemas.microsoft.com/office/drawing/2014/main" id="{18AC8010-0963-5E41-B89B-570A28DDA112}"/>
              </a:ext>
            </a:extLst>
          </p:cNvPr>
          <p:cNvGrpSpPr/>
          <p:nvPr/>
        </p:nvGrpSpPr>
        <p:grpSpPr>
          <a:xfrm>
            <a:off x="8819896" y="1489934"/>
            <a:ext cx="1735415" cy="914400"/>
            <a:chOff x="8306552" y="1056800"/>
            <a:chExt cx="1735415" cy="914400"/>
          </a:xfrm>
        </p:grpSpPr>
        <p:pic>
          <p:nvPicPr>
            <p:cNvPr id="6" name="Graphic 5" descr="Medical with solid fill">
              <a:extLst>
                <a:ext uri="{FF2B5EF4-FFF2-40B4-BE49-F238E27FC236}">
                  <a16:creationId xmlns:a16="http://schemas.microsoft.com/office/drawing/2014/main" id="{D78226D8-DEFB-B24D-B980-DE6B129BFE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6552" y="1056800"/>
              <a:ext cx="914400" cy="914400"/>
            </a:xfrm>
            <a:prstGeom prst="rect">
              <a:avLst/>
            </a:prstGeom>
          </p:spPr>
        </p:pic>
        <p:sp>
          <p:nvSpPr>
            <p:cNvPr id="11" name="Doughnut 10">
              <a:extLst>
                <a:ext uri="{FF2B5EF4-FFF2-40B4-BE49-F238E27FC236}">
                  <a16:creationId xmlns:a16="http://schemas.microsoft.com/office/drawing/2014/main" id="{238DA815-FC0F-8A47-A817-9482B60D2D53}"/>
                </a:ext>
              </a:extLst>
            </p:cNvPr>
            <p:cNvSpPr>
              <a:spLocks noChangeAspect="1"/>
            </p:cNvSpPr>
            <p:nvPr/>
          </p:nvSpPr>
          <p:spPr>
            <a:xfrm>
              <a:off x="9321967" y="1154000"/>
              <a:ext cx="720000" cy="720000"/>
            </a:xfrm>
            <a:prstGeom prst="donut">
              <a:avLst>
                <a:gd name="adj" fmla="val 1267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C00000"/>
                  </a:solidFill>
                </a:rPr>
                <a:t>100%</a:t>
              </a:r>
            </a:p>
          </p:txBody>
        </p:sp>
      </p:grpSp>
      <p:grpSp>
        <p:nvGrpSpPr>
          <p:cNvPr id="22" name="Group 21">
            <a:extLst>
              <a:ext uri="{FF2B5EF4-FFF2-40B4-BE49-F238E27FC236}">
                <a16:creationId xmlns:a16="http://schemas.microsoft.com/office/drawing/2014/main" id="{AEAC6070-582E-7240-977A-2A7F1746B140}"/>
              </a:ext>
            </a:extLst>
          </p:cNvPr>
          <p:cNvGrpSpPr/>
          <p:nvPr/>
        </p:nvGrpSpPr>
        <p:grpSpPr>
          <a:xfrm>
            <a:off x="8819896" y="2727173"/>
            <a:ext cx="1735415" cy="914400"/>
            <a:chOff x="8306552" y="2265946"/>
            <a:chExt cx="1735415" cy="914400"/>
          </a:xfrm>
        </p:grpSpPr>
        <p:pic>
          <p:nvPicPr>
            <p:cNvPr id="15" name="Graphic 9" descr="Medicine with solid fill">
              <a:extLst>
                <a:ext uri="{FF2B5EF4-FFF2-40B4-BE49-F238E27FC236}">
                  <a16:creationId xmlns:a16="http://schemas.microsoft.com/office/drawing/2014/main" id="{DAEF29FA-D02F-104C-8F48-148A215D1319}"/>
                </a:ext>
              </a:extLst>
            </p:cNvPr>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06552" y="2265946"/>
              <a:ext cx="914400" cy="914400"/>
            </a:xfrm>
            <a:prstGeom prst="rect">
              <a:avLst/>
            </a:prstGeom>
          </p:spPr>
        </p:pic>
        <p:sp>
          <p:nvSpPr>
            <p:cNvPr id="18" name="Doughnut 17">
              <a:extLst>
                <a:ext uri="{FF2B5EF4-FFF2-40B4-BE49-F238E27FC236}">
                  <a16:creationId xmlns:a16="http://schemas.microsoft.com/office/drawing/2014/main" id="{4C56D01C-209A-6545-8EEC-D2F4A74A5A6B}"/>
                </a:ext>
              </a:extLst>
            </p:cNvPr>
            <p:cNvSpPr>
              <a:spLocks noChangeAspect="1"/>
            </p:cNvSpPr>
            <p:nvPr/>
          </p:nvSpPr>
          <p:spPr>
            <a:xfrm>
              <a:off x="9321967" y="2363146"/>
              <a:ext cx="720000" cy="720000"/>
            </a:xfrm>
            <a:prstGeom prst="donut">
              <a:avLst>
                <a:gd name="adj" fmla="val 1267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0000"/>
                  </a:solidFill>
                </a:rPr>
                <a:t>70%</a:t>
              </a:r>
            </a:p>
          </p:txBody>
        </p:sp>
      </p:grpSp>
      <p:grpSp>
        <p:nvGrpSpPr>
          <p:cNvPr id="23" name="Group 22">
            <a:extLst>
              <a:ext uri="{FF2B5EF4-FFF2-40B4-BE49-F238E27FC236}">
                <a16:creationId xmlns:a16="http://schemas.microsoft.com/office/drawing/2014/main" id="{4AE16C84-C0F7-DE4E-90B0-CF8C2214787F}"/>
              </a:ext>
            </a:extLst>
          </p:cNvPr>
          <p:cNvGrpSpPr/>
          <p:nvPr/>
        </p:nvGrpSpPr>
        <p:grpSpPr>
          <a:xfrm>
            <a:off x="8819896" y="3964412"/>
            <a:ext cx="1735415" cy="914400"/>
            <a:chOff x="8306552" y="3429000"/>
            <a:chExt cx="1735415" cy="914400"/>
          </a:xfrm>
        </p:grpSpPr>
        <p:pic>
          <p:nvPicPr>
            <p:cNvPr id="12" name="Graphic 10" descr="Needle with solid fill">
              <a:extLst>
                <a:ext uri="{FF2B5EF4-FFF2-40B4-BE49-F238E27FC236}">
                  <a16:creationId xmlns:a16="http://schemas.microsoft.com/office/drawing/2014/main" id="{6B1AE247-2A24-574D-A602-DBCE8C013EF6}"/>
                </a:ext>
              </a:extLst>
            </p:cNvPr>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306552" y="3429000"/>
              <a:ext cx="914400" cy="914400"/>
            </a:xfrm>
            <a:prstGeom prst="rect">
              <a:avLst/>
            </a:prstGeom>
          </p:spPr>
        </p:pic>
        <p:sp>
          <p:nvSpPr>
            <p:cNvPr id="19" name="Doughnut 18">
              <a:extLst>
                <a:ext uri="{FF2B5EF4-FFF2-40B4-BE49-F238E27FC236}">
                  <a16:creationId xmlns:a16="http://schemas.microsoft.com/office/drawing/2014/main" id="{ADE9925D-7A30-DE44-B1B7-B8870EFC9D39}"/>
                </a:ext>
              </a:extLst>
            </p:cNvPr>
            <p:cNvSpPr>
              <a:spLocks noChangeAspect="1"/>
            </p:cNvSpPr>
            <p:nvPr/>
          </p:nvSpPr>
          <p:spPr>
            <a:xfrm>
              <a:off x="9321967" y="3526200"/>
              <a:ext cx="720000" cy="720000"/>
            </a:xfrm>
            <a:prstGeom prst="donut">
              <a:avLst>
                <a:gd name="adj" fmla="val 12678"/>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9300"/>
                  </a:solidFill>
                </a:rPr>
                <a:t>40%</a:t>
              </a:r>
            </a:p>
          </p:txBody>
        </p:sp>
      </p:grpSp>
      <p:grpSp>
        <p:nvGrpSpPr>
          <p:cNvPr id="24" name="Group 23">
            <a:extLst>
              <a:ext uri="{FF2B5EF4-FFF2-40B4-BE49-F238E27FC236}">
                <a16:creationId xmlns:a16="http://schemas.microsoft.com/office/drawing/2014/main" id="{05DDED17-A5F9-B14C-87DF-71D3B788D01A}"/>
              </a:ext>
            </a:extLst>
          </p:cNvPr>
          <p:cNvGrpSpPr/>
          <p:nvPr/>
        </p:nvGrpSpPr>
        <p:grpSpPr>
          <a:xfrm>
            <a:off x="8819896" y="5201650"/>
            <a:ext cx="1735415" cy="914400"/>
            <a:chOff x="8306552" y="4768516"/>
            <a:chExt cx="1735415" cy="914400"/>
          </a:xfrm>
        </p:grpSpPr>
        <p:pic>
          <p:nvPicPr>
            <p:cNvPr id="20" name="Graphic 11" descr="Chevron arrows with solid fill">
              <a:extLst>
                <a:ext uri="{FF2B5EF4-FFF2-40B4-BE49-F238E27FC236}">
                  <a16:creationId xmlns:a16="http://schemas.microsoft.com/office/drawing/2014/main" id="{E1B56515-4AC4-7349-ABEE-371EBB868D45}"/>
                </a:ext>
              </a:extLst>
            </p:cNvPr>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306552" y="4768516"/>
              <a:ext cx="914400" cy="914400"/>
            </a:xfrm>
            <a:prstGeom prst="rect">
              <a:avLst/>
            </a:prstGeom>
          </p:spPr>
        </p:pic>
        <p:sp>
          <p:nvSpPr>
            <p:cNvPr id="21" name="Doughnut 20">
              <a:extLst>
                <a:ext uri="{FF2B5EF4-FFF2-40B4-BE49-F238E27FC236}">
                  <a16:creationId xmlns:a16="http://schemas.microsoft.com/office/drawing/2014/main" id="{AF245244-251D-5946-8B7D-310D499D6D9D}"/>
                </a:ext>
              </a:extLst>
            </p:cNvPr>
            <p:cNvSpPr>
              <a:spLocks noChangeAspect="1"/>
            </p:cNvSpPr>
            <p:nvPr/>
          </p:nvSpPr>
          <p:spPr>
            <a:xfrm>
              <a:off x="9321967" y="4865716"/>
              <a:ext cx="720000" cy="720000"/>
            </a:xfrm>
            <a:prstGeom prst="donut">
              <a:avLst>
                <a:gd name="adj" fmla="val 12678"/>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008F00"/>
                  </a:solidFill>
                </a:rPr>
                <a:t>??</a:t>
              </a:r>
            </a:p>
          </p:txBody>
        </p:sp>
      </p:grpSp>
      <p:sp>
        <p:nvSpPr>
          <p:cNvPr id="4" name="TextBox 3">
            <a:extLst>
              <a:ext uri="{FF2B5EF4-FFF2-40B4-BE49-F238E27FC236}">
                <a16:creationId xmlns:a16="http://schemas.microsoft.com/office/drawing/2014/main" id="{614A8B50-7532-3647-AB58-3E49636FDB12}"/>
              </a:ext>
            </a:extLst>
          </p:cNvPr>
          <p:cNvSpPr txBox="1"/>
          <p:nvPr/>
        </p:nvSpPr>
        <p:spPr>
          <a:xfrm>
            <a:off x="8839200" y="1212935"/>
            <a:ext cx="2013628" cy="276999"/>
          </a:xfrm>
          <a:prstGeom prst="rect">
            <a:avLst/>
          </a:prstGeom>
          <a:noFill/>
        </p:spPr>
        <p:txBody>
          <a:bodyPr wrap="none" rtlCol="0">
            <a:spAutoFit/>
          </a:bodyPr>
          <a:lstStyle/>
          <a:p>
            <a:r>
              <a:rPr lang="en-US" sz="1200" dirty="0"/>
              <a:t>Treatment       Mortality rate</a:t>
            </a:r>
          </a:p>
        </p:txBody>
      </p:sp>
    </p:spTree>
    <p:extLst>
      <p:ext uri="{BB962C8B-B14F-4D97-AF65-F5344CB8AC3E}">
        <p14:creationId xmlns:p14="http://schemas.microsoft.com/office/powerpoint/2010/main" val="266942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287E0-05C3-0F40-A898-00ACDD7B7F9B}"/>
              </a:ext>
            </a:extLst>
          </p:cNvPr>
          <p:cNvSpPr>
            <a:spLocks noGrp="1"/>
          </p:cNvSpPr>
          <p:nvPr>
            <p:ph type="title"/>
          </p:nvPr>
        </p:nvSpPr>
        <p:spPr>
          <a:xfrm>
            <a:off x="503823" y="102238"/>
            <a:ext cx="10991850" cy="1325563"/>
          </a:xfrm>
        </p:spPr>
        <p:txBody>
          <a:bodyPr>
            <a:normAutofit/>
          </a:bodyPr>
          <a:lstStyle/>
          <a:p>
            <a:r>
              <a:rPr lang="en-US" sz="2800" b="1" dirty="0">
                <a:latin typeface="+mn-lt"/>
              </a:rPr>
              <a:t>Defining a new treatment for cryptococcal meningitis</a:t>
            </a:r>
          </a:p>
        </p:txBody>
      </p:sp>
      <p:sp>
        <p:nvSpPr>
          <p:cNvPr id="5" name="Content Placeholder 4">
            <a:extLst>
              <a:ext uri="{FF2B5EF4-FFF2-40B4-BE49-F238E27FC236}">
                <a16:creationId xmlns:a16="http://schemas.microsoft.com/office/drawing/2014/main" id="{91078C4A-15D4-D04B-A8F4-C7FF56E87F13}"/>
              </a:ext>
            </a:extLst>
          </p:cNvPr>
          <p:cNvSpPr>
            <a:spLocks noGrp="1"/>
          </p:cNvSpPr>
          <p:nvPr>
            <p:ph idx="1"/>
          </p:nvPr>
        </p:nvSpPr>
        <p:spPr>
          <a:xfrm>
            <a:off x="519864" y="1122947"/>
            <a:ext cx="10789819" cy="5097345"/>
          </a:xfrm>
        </p:spPr>
        <p:txBody>
          <a:bodyPr/>
          <a:lstStyle/>
          <a:p>
            <a:pPr marL="0" indent="0">
              <a:lnSpc>
                <a:spcPct val="120000"/>
              </a:lnSpc>
              <a:buNone/>
            </a:pPr>
            <a:r>
              <a:rPr lang="en-GB" sz="2000" dirty="0"/>
              <a:t>Single high-dose liposomal amphotericin based regimen for treatment of HIV-associated Cryptococcal Meningitis: the phase-3 </a:t>
            </a:r>
            <a:r>
              <a:rPr lang="en-GB" sz="2000" b="1" dirty="0"/>
              <a:t>Ambition-cm</a:t>
            </a:r>
            <a:r>
              <a:rPr lang="en-GB" sz="2000" dirty="0"/>
              <a:t> Randomised Trial</a:t>
            </a:r>
          </a:p>
          <a:p>
            <a:endParaRPr lang="en-US" dirty="0"/>
          </a:p>
        </p:txBody>
      </p:sp>
      <p:grpSp>
        <p:nvGrpSpPr>
          <p:cNvPr id="26" name="Group 25">
            <a:extLst>
              <a:ext uri="{FF2B5EF4-FFF2-40B4-BE49-F238E27FC236}">
                <a16:creationId xmlns:a16="http://schemas.microsoft.com/office/drawing/2014/main" id="{BC56CC2D-7105-BC4B-A8C7-69A539D8C68B}"/>
              </a:ext>
            </a:extLst>
          </p:cNvPr>
          <p:cNvGrpSpPr>
            <a:grpSpLocks noChangeAspect="1"/>
          </p:cNvGrpSpPr>
          <p:nvPr/>
        </p:nvGrpSpPr>
        <p:grpSpPr>
          <a:xfrm>
            <a:off x="6158496" y="2095093"/>
            <a:ext cx="2679701" cy="3034949"/>
            <a:chOff x="467544" y="699542"/>
            <a:chExt cx="2621814" cy="2906549"/>
          </a:xfrm>
        </p:grpSpPr>
        <p:pic>
          <p:nvPicPr>
            <p:cNvPr id="27" name="Picture 26" descr="AfricaMap.png">
              <a:extLst>
                <a:ext uri="{FF2B5EF4-FFF2-40B4-BE49-F238E27FC236}">
                  <a16:creationId xmlns:a16="http://schemas.microsoft.com/office/drawing/2014/main" id="{88961FC5-626F-414A-8A4B-5EEB5E6527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544" y="699542"/>
              <a:ext cx="2621814" cy="2888851"/>
            </a:xfrm>
            <a:prstGeom prst="rect">
              <a:avLst/>
            </a:prstGeom>
          </p:spPr>
        </p:pic>
        <p:sp>
          <p:nvSpPr>
            <p:cNvPr id="28" name="Oval 27">
              <a:extLst>
                <a:ext uri="{FF2B5EF4-FFF2-40B4-BE49-F238E27FC236}">
                  <a16:creationId xmlns:a16="http://schemas.microsoft.com/office/drawing/2014/main" id="{03580541-A9A9-5B43-B996-856D897D9309}"/>
                </a:ext>
              </a:extLst>
            </p:cNvPr>
            <p:cNvSpPr/>
            <p:nvPr/>
          </p:nvSpPr>
          <p:spPr>
            <a:xfrm>
              <a:off x="1778451" y="3498079"/>
              <a:ext cx="108012" cy="1080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9" name="Oval 28">
              <a:extLst>
                <a:ext uri="{FF2B5EF4-FFF2-40B4-BE49-F238E27FC236}">
                  <a16:creationId xmlns:a16="http://schemas.microsoft.com/office/drawing/2014/main" id="{9A402EEC-3B6E-0A4D-8FF5-47BEB19BD7E8}"/>
                </a:ext>
              </a:extLst>
            </p:cNvPr>
            <p:cNvSpPr/>
            <p:nvPr/>
          </p:nvSpPr>
          <p:spPr>
            <a:xfrm>
              <a:off x="1979712" y="3111810"/>
              <a:ext cx="108012" cy="1080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0" name="Oval 29">
              <a:extLst>
                <a:ext uri="{FF2B5EF4-FFF2-40B4-BE49-F238E27FC236}">
                  <a16:creationId xmlns:a16="http://schemas.microsoft.com/office/drawing/2014/main" id="{5D7E8938-D916-494A-9C91-158B51467ED3}"/>
                </a:ext>
              </a:extLst>
            </p:cNvPr>
            <p:cNvSpPr/>
            <p:nvPr/>
          </p:nvSpPr>
          <p:spPr>
            <a:xfrm>
              <a:off x="2141730" y="3003798"/>
              <a:ext cx="108012" cy="1080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1" name="Oval 30">
              <a:extLst>
                <a:ext uri="{FF2B5EF4-FFF2-40B4-BE49-F238E27FC236}">
                  <a16:creationId xmlns:a16="http://schemas.microsoft.com/office/drawing/2014/main" id="{CD3CA645-10E1-DC48-9027-449E26F0ACAB}"/>
                </a:ext>
              </a:extLst>
            </p:cNvPr>
            <p:cNvSpPr/>
            <p:nvPr/>
          </p:nvSpPr>
          <p:spPr>
            <a:xfrm>
              <a:off x="2141730" y="2733768"/>
              <a:ext cx="108012" cy="1080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2" name="Oval 31">
              <a:extLst>
                <a:ext uri="{FF2B5EF4-FFF2-40B4-BE49-F238E27FC236}">
                  <a16:creationId xmlns:a16="http://schemas.microsoft.com/office/drawing/2014/main" id="{1397B038-33B2-DB48-82E5-6E15F3CE2FA4}"/>
                </a:ext>
              </a:extLst>
            </p:cNvPr>
            <p:cNvSpPr/>
            <p:nvPr/>
          </p:nvSpPr>
          <p:spPr>
            <a:xfrm>
              <a:off x="2087724" y="2571750"/>
              <a:ext cx="108012" cy="1080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3" name="Oval 32">
              <a:extLst>
                <a:ext uri="{FF2B5EF4-FFF2-40B4-BE49-F238E27FC236}">
                  <a16:creationId xmlns:a16="http://schemas.microsoft.com/office/drawing/2014/main" id="{61037927-C862-0C4C-8CC3-0185B5B8C277}"/>
                </a:ext>
              </a:extLst>
            </p:cNvPr>
            <p:cNvSpPr/>
            <p:nvPr/>
          </p:nvSpPr>
          <p:spPr>
            <a:xfrm>
              <a:off x="2195736" y="2247714"/>
              <a:ext cx="108012" cy="1080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grpSp>
      <p:grpSp>
        <p:nvGrpSpPr>
          <p:cNvPr id="34" name="Group 33">
            <a:extLst>
              <a:ext uri="{FF2B5EF4-FFF2-40B4-BE49-F238E27FC236}">
                <a16:creationId xmlns:a16="http://schemas.microsoft.com/office/drawing/2014/main" id="{E7940BD6-F6F4-3C4C-965D-B3504C344DF3}"/>
              </a:ext>
            </a:extLst>
          </p:cNvPr>
          <p:cNvGrpSpPr>
            <a:grpSpLocks noChangeAspect="1"/>
          </p:cNvGrpSpPr>
          <p:nvPr/>
        </p:nvGrpSpPr>
        <p:grpSpPr>
          <a:xfrm>
            <a:off x="230119" y="5457825"/>
            <a:ext cx="11765514" cy="1166823"/>
            <a:chOff x="208347" y="3867894"/>
            <a:chExt cx="8756141" cy="868374"/>
          </a:xfrm>
        </p:grpSpPr>
        <p:pic>
          <p:nvPicPr>
            <p:cNvPr id="35" name="Picture 1">
              <a:extLst>
                <a:ext uri="{FF2B5EF4-FFF2-40B4-BE49-F238E27FC236}">
                  <a16:creationId xmlns:a16="http://schemas.microsoft.com/office/drawing/2014/main" id="{121D71BB-67A9-734F-97F2-B0BC5FC6B31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8347" y="3939902"/>
              <a:ext cx="2491446" cy="57128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E690A627-A978-674E-BF00-11EF5267AF1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699792" y="3867894"/>
              <a:ext cx="6264696" cy="868374"/>
            </a:xfrm>
            <a:prstGeom prst="rect">
              <a:avLst/>
            </a:prstGeom>
          </p:spPr>
        </p:pic>
      </p:grpSp>
      <p:grpSp>
        <p:nvGrpSpPr>
          <p:cNvPr id="8" name="Group 7">
            <a:extLst>
              <a:ext uri="{FF2B5EF4-FFF2-40B4-BE49-F238E27FC236}">
                <a16:creationId xmlns:a16="http://schemas.microsoft.com/office/drawing/2014/main" id="{7FE4850E-F7FD-8E44-921D-726BA11691C6}"/>
              </a:ext>
            </a:extLst>
          </p:cNvPr>
          <p:cNvGrpSpPr/>
          <p:nvPr/>
        </p:nvGrpSpPr>
        <p:grpSpPr>
          <a:xfrm>
            <a:off x="333874" y="1973180"/>
            <a:ext cx="5905721" cy="3242473"/>
            <a:chOff x="333874" y="1973180"/>
            <a:chExt cx="5905721" cy="3242473"/>
          </a:xfrm>
        </p:grpSpPr>
        <p:pic>
          <p:nvPicPr>
            <p:cNvPr id="25" name="Picture 24" descr="Timeline&#10;&#10;Description automatically generated">
              <a:extLst>
                <a:ext uri="{FF2B5EF4-FFF2-40B4-BE49-F238E27FC236}">
                  <a16:creationId xmlns:a16="http://schemas.microsoft.com/office/drawing/2014/main" id="{923C7060-4D60-A744-B415-7BAB64E2AFD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4725" y="1973180"/>
              <a:ext cx="4324307" cy="3240002"/>
            </a:xfrm>
            <a:prstGeom prst="rect">
              <a:avLst/>
            </a:prstGeom>
          </p:spPr>
        </p:pic>
        <p:sp>
          <p:nvSpPr>
            <p:cNvPr id="7" name="Rectangle 6">
              <a:extLst>
                <a:ext uri="{FF2B5EF4-FFF2-40B4-BE49-F238E27FC236}">
                  <a16:creationId xmlns:a16="http://schemas.microsoft.com/office/drawing/2014/main" id="{36325CBD-AF2D-3A4A-A353-24697D177844}"/>
                </a:ext>
              </a:extLst>
            </p:cNvPr>
            <p:cNvSpPr/>
            <p:nvPr/>
          </p:nvSpPr>
          <p:spPr>
            <a:xfrm>
              <a:off x="333874" y="5099849"/>
              <a:ext cx="5905721" cy="115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59133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31D5EE-88CF-8F49-B879-A0D8B9D21D52}"/>
              </a:ext>
            </a:extLst>
          </p:cNvPr>
          <p:cNvPicPr>
            <a:picLocks noChangeAspect="1"/>
          </p:cNvPicPr>
          <p:nvPr/>
        </p:nvPicPr>
        <p:blipFill>
          <a:blip r:embed="rId3"/>
          <a:stretch>
            <a:fillRect/>
          </a:stretch>
        </p:blipFill>
        <p:spPr>
          <a:xfrm>
            <a:off x="1750833" y="71697"/>
            <a:ext cx="8690333" cy="6714606"/>
          </a:xfrm>
          <a:prstGeom prst="rect">
            <a:avLst/>
          </a:prstGeom>
        </p:spPr>
      </p:pic>
    </p:spTree>
    <p:extLst>
      <p:ext uri="{BB962C8B-B14F-4D97-AF65-F5344CB8AC3E}">
        <p14:creationId xmlns:p14="http://schemas.microsoft.com/office/powerpoint/2010/main" val="2992222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287E0-05C3-0F40-A898-00ACDD7B7F9B}"/>
              </a:ext>
            </a:extLst>
          </p:cNvPr>
          <p:cNvSpPr>
            <a:spLocks noGrp="1"/>
          </p:cNvSpPr>
          <p:nvPr>
            <p:ph type="title"/>
          </p:nvPr>
        </p:nvSpPr>
        <p:spPr>
          <a:xfrm>
            <a:off x="503823" y="102238"/>
            <a:ext cx="10991850" cy="1325563"/>
          </a:xfrm>
        </p:spPr>
        <p:txBody>
          <a:bodyPr>
            <a:normAutofit/>
          </a:bodyPr>
          <a:lstStyle/>
          <a:p>
            <a:r>
              <a:rPr lang="en-US" sz="2800" b="1" dirty="0">
                <a:latin typeface="+mn-lt"/>
              </a:rPr>
              <a:t>The AMBITION trial results</a:t>
            </a:r>
          </a:p>
        </p:txBody>
      </p:sp>
      <p:grpSp>
        <p:nvGrpSpPr>
          <p:cNvPr id="34" name="Group 33">
            <a:extLst>
              <a:ext uri="{FF2B5EF4-FFF2-40B4-BE49-F238E27FC236}">
                <a16:creationId xmlns:a16="http://schemas.microsoft.com/office/drawing/2014/main" id="{E7940BD6-F6F4-3C4C-965D-B3504C344DF3}"/>
              </a:ext>
            </a:extLst>
          </p:cNvPr>
          <p:cNvGrpSpPr>
            <a:grpSpLocks noChangeAspect="1"/>
          </p:cNvGrpSpPr>
          <p:nvPr/>
        </p:nvGrpSpPr>
        <p:grpSpPr>
          <a:xfrm>
            <a:off x="230119" y="5457825"/>
            <a:ext cx="11765514" cy="1166823"/>
            <a:chOff x="208347" y="3867894"/>
            <a:chExt cx="8756141" cy="868374"/>
          </a:xfrm>
        </p:grpSpPr>
        <p:pic>
          <p:nvPicPr>
            <p:cNvPr id="35" name="Picture 1">
              <a:extLst>
                <a:ext uri="{FF2B5EF4-FFF2-40B4-BE49-F238E27FC236}">
                  <a16:creationId xmlns:a16="http://schemas.microsoft.com/office/drawing/2014/main" id="{121D71BB-67A9-734F-97F2-B0BC5FC6B31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8347" y="3939902"/>
              <a:ext cx="2491446" cy="57128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E690A627-A978-674E-BF00-11EF5267AF1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99792" y="3867894"/>
              <a:ext cx="6264696" cy="868374"/>
            </a:xfrm>
            <a:prstGeom prst="rect">
              <a:avLst/>
            </a:prstGeom>
          </p:spPr>
        </p:pic>
      </p:grpSp>
      <p:pic>
        <p:nvPicPr>
          <p:cNvPr id="20" name="Content Placeholder 4" descr="Text&#10;&#10;Description automatically generated with medium confidence">
            <a:extLst>
              <a:ext uri="{FF2B5EF4-FFF2-40B4-BE49-F238E27FC236}">
                <a16:creationId xmlns:a16="http://schemas.microsoft.com/office/drawing/2014/main" id="{B8CC0286-998D-A242-A2F1-074E1494042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7990" y="1085662"/>
            <a:ext cx="3486281" cy="1789105"/>
          </a:xfrm>
          <a:prstGeom prst="rect">
            <a:avLst/>
          </a:prstGeom>
        </p:spPr>
      </p:pic>
      <p:pic>
        <p:nvPicPr>
          <p:cNvPr id="21" name="Picture 20" descr="A picture containing graphical user interface&#10;&#10;Description automatically generated">
            <a:extLst>
              <a:ext uri="{FF2B5EF4-FFF2-40B4-BE49-F238E27FC236}">
                <a16:creationId xmlns:a16="http://schemas.microsoft.com/office/drawing/2014/main" id="{D8341E17-2282-8545-A98D-F581A85BC49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38193" y="1081963"/>
            <a:ext cx="4169599" cy="4373873"/>
          </a:xfrm>
          <a:prstGeom prst="rect">
            <a:avLst/>
          </a:prstGeom>
        </p:spPr>
      </p:pic>
      <p:pic>
        <p:nvPicPr>
          <p:cNvPr id="22" name="Picture 21" descr="Chart, box and whisker chart&#10;&#10;Description automatically generated">
            <a:extLst>
              <a:ext uri="{FF2B5EF4-FFF2-40B4-BE49-F238E27FC236}">
                <a16:creationId xmlns:a16="http://schemas.microsoft.com/office/drawing/2014/main" id="{D5ADBC2D-4D74-814A-BC24-BCC1168531B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7990" y="3112138"/>
            <a:ext cx="3486282" cy="2079091"/>
          </a:xfrm>
          <a:prstGeom prst="rect">
            <a:avLst/>
          </a:prstGeom>
        </p:spPr>
      </p:pic>
      <p:sp>
        <p:nvSpPr>
          <p:cNvPr id="3" name="TextBox 2">
            <a:extLst>
              <a:ext uri="{FF2B5EF4-FFF2-40B4-BE49-F238E27FC236}">
                <a16:creationId xmlns:a16="http://schemas.microsoft.com/office/drawing/2014/main" id="{53919F34-91B1-4B48-ACC3-32982E92470C}"/>
              </a:ext>
            </a:extLst>
          </p:cNvPr>
          <p:cNvSpPr txBox="1"/>
          <p:nvPr/>
        </p:nvSpPr>
        <p:spPr>
          <a:xfrm>
            <a:off x="9119937" y="2810530"/>
            <a:ext cx="2504073" cy="1631216"/>
          </a:xfrm>
          <a:prstGeom prst="rect">
            <a:avLst/>
          </a:prstGeom>
          <a:noFill/>
        </p:spPr>
        <p:txBody>
          <a:bodyPr wrap="square" rtlCol="0">
            <a:spAutoFit/>
          </a:bodyPr>
          <a:lstStyle/>
          <a:p>
            <a:r>
              <a:rPr lang="en-US" sz="2000" dirty="0"/>
              <a:t>The novel single-dose treatment for cryptococcal meningitis was both </a:t>
            </a:r>
            <a:r>
              <a:rPr lang="en-US" sz="2000" b="1" dirty="0">
                <a:solidFill>
                  <a:srgbClr val="C00000"/>
                </a:solidFill>
              </a:rPr>
              <a:t>effective </a:t>
            </a:r>
            <a:r>
              <a:rPr lang="en-US" sz="2000" dirty="0"/>
              <a:t>and</a:t>
            </a:r>
            <a:r>
              <a:rPr lang="en-US" sz="2000" b="1" dirty="0">
                <a:solidFill>
                  <a:srgbClr val="C00000"/>
                </a:solidFill>
              </a:rPr>
              <a:t> safer</a:t>
            </a:r>
          </a:p>
        </p:txBody>
      </p:sp>
    </p:spTree>
    <p:extLst>
      <p:ext uri="{BB962C8B-B14F-4D97-AF65-F5344CB8AC3E}">
        <p14:creationId xmlns:p14="http://schemas.microsoft.com/office/powerpoint/2010/main" val="2621165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12740E8B-7A16-B646-AC6E-FF7844328332}"/>
              </a:ext>
            </a:extLst>
          </p:cNvPr>
          <p:cNvCxnSpPr/>
          <p:nvPr/>
        </p:nvCxnSpPr>
        <p:spPr>
          <a:xfrm>
            <a:off x="5730240" y="4756131"/>
            <a:ext cx="0" cy="86868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F8B3D68-AF51-8D41-81E7-B639647AF828}"/>
              </a:ext>
            </a:extLst>
          </p:cNvPr>
          <p:cNvCxnSpPr/>
          <p:nvPr/>
        </p:nvCxnSpPr>
        <p:spPr>
          <a:xfrm>
            <a:off x="503823" y="3307080"/>
            <a:ext cx="10991851" cy="0"/>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8F287E0-05C3-0F40-A898-00ACDD7B7F9B}"/>
              </a:ext>
            </a:extLst>
          </p:cNvPr>
          <p:cNvSpPr>
            <a:spLocks noGrp="1"/>
          </p:cNvSpPr>
          <p:nvPr>
            <p:ph type="title"/>
          </p:nvPr>
        </p:nvSpPr>
        <p:spPr>
          <a:xfrm>
            <a:off x="503823" y="102239"/>
            <a:ext cx="10991851" cy="1325563"/>
          </a:xfrm>
        </p:spPr>
        <p:txBody>
          <a:bodyPr>
            <a:normAutofit/>
          </a:bodyPr>
          <a:lstStyle/>
          <a:p>
            <a:r>
              <a:rPr lang="en-US" sz="2800" b="1" dirty="0">
                <a:latin typeface="+mn-lt"/>
              </a:rPr>
              <a:t>The AMBITION trial – pathway to global impact</a:t>
            </a:r>
          </a:p>
        </p:txBody>
      </p:sp>
      <p:pic>
        <p:nvPicPr>
          <p:cNvPr id="6" name="Content Placeholder 4" descr="Text&#10;&#10;Description automatically generated with medium confidence">
            <a:extLst>
              <a:ext uri="{FF2B5EF4-FFF2-40B4-BE49-F238E27FC236}">
                <a16:creationId xmlns:a16="http://schemas.microsoft.com/office/drawing/2014/main" id="{64BF40B0-171D-FE41-B2C4-0DB5FE42111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03824" y="1155737"/>
            <a:ext cx="2940416" cy="1508976"/>
          </a:xfrm>
          <a:ln>
            <a:solidFill>
              <a:schemeClr val="bg2"/>
            </a:solidFill>
          </a:ln>
        </p:spPr>
      </p:pic>
      <p:pic>
        <p:nvPicPr>
          <p:cNvPr id="7" name="Content Placeholder 5" descr="Text&#10;&#10;Description automatically generated">
            <a:extLst>
              <a:ext uri="{FF2B5EF4-FFF2-40B4-BE49-F238E27FC236}">
                <a16:creationId xmlns:a16="http://schemas.microsoft.com/office/drawing/2014/main" id="{45C68B6D-9C8C-5147-8FD4-DEC95A2403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5851" y="1644670"/>
            <a:ext cx="2503979" cy="3568663"/>
          </a:xfrm>
          <a:prstGeom prst="rect">
            <a:avLst/>
          </a:prstGeom>
          <a:ln>
            <a:solidFill>
              <a:schemeClr val="bg2"/>
            </a:solidFill>
          </a:ln>
        </p:spPr>
      </p:pic>
      <p:pic>
        <p:nvPicPr>
          <p:cNvPr id="8" name="Picture 7" descr="Graphical user interface, text&#10;&#10;Description automatically generated">
            <a:extLst>
              <a:ext uri="{FF2B5EF4-FFF2-40B4-BE49-F238E27FC236}">
                <a16:creationId xmlns:a16="http://schemas.microsoft.com/office/drawing/2014/main" id="{FD1D98F1-FB8F-F54B-B9A4-A915330455F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42890" y="2089524"/>
            <a:ext cx="4104871" cy="703723"/>
          </a:xfrm>
          <a:prstGeom prst="rect">
            <a:avLst/>
          </a:prstGeom>
        </p:spPr>
      </p:pic>
      <p:sp>
        <p:nvSpPr>
          <p:cNvPr id="4" name="AutoShape 4" descr="Treating HIV and AIDS in Conakry">
            <a:extLst>
              <a:ext uri="{FF2B5EF4-FFF2-40B4-BE49-F238E27FC236}">
                <a16:creationId xmlns:a16="http://schemas.microsoft.com/office/drawing/2014/main" id="{B7903B39-B1EC-0349-8832-FF4C48D9637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descr="A group of bottles on a table&#10;&#10;Description automatically generated with low confidence">
            <a:extLst>
              <a:ext uri="{FF2B5EF4-FFF2-40B4-BE49-F238E27FC236}">
                <a16:creationId xmlns:a16="http://schemas.microsoft.com/office/drawing/2014/main" id="{D25C5EDD-5557-8A40-98FE-12E2306FDA1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66868" y="3749040"/>
            <a:ext cx="3328805" cy="2209800"/>
          </a:xfrm>
          <a:prstGeom prst="rect">
            <a:avLst/>
          </a:prstGeom>
          <a:ln>
            <a:solidFill>
              <a:schemeClr val="tx1"/>
            </a:solidFill>
          </a:ln>
        </p:spPr>
      </p:pic>
      <p:cxnSp>
        <p:nvCxnSpPr>
          <p:cNvPr id="16" name="Straight Connector 15">
            <a:extLst>
              <a:ext uri="{FF2B5EF4-FFF2-40B4-BE49-F238E27FC236}">
                <a16:creationId xmlns:a16="http://schemas.microsoft.com/office/drawing/2014/main" id="{CC323912-887F-874D-83C1-2E5B4BFCE5BE}"/>
              </a:ext>
            </a:extLst>
          </p:cNvPr>
          <p:cNvCxnSpPr/>
          <p:nvPr/>
        </p:nvCxnSpPr>
        <p:spPr>
          <a:xfrm>
            <a:off x="1935480" y="3307080"/>
            <a:ext cx="0" cy="86868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7078F2B-2DFD-E244-B3D7-C12D94F4DADE}"/>
              </a:ext>
            </a:extLst>
          </p:cNvPr>
          <p:cNvSpPr txBox="1"/>
          <p:nvPr/>
        </p:nvSpPr>
        <p:spPr>
          <a:xfrm>
            <a:off x="586489" y="4175760"/>
            <a:ext cx="2697983" cy="369332"/>
          </a:xfrm>
          <a:prstGeom prst="rect">
            <a:avLst/>
          </a:prstGeom>
          <a:noFill/>
        </p:spPr>
        <p:txBody>
          <a:bodyPr wrap="none" rtlCol="0">
            <a:spAutoFit/>
          </a:bodyPr>
          <a:lstStyle/>
          <a:p>
            <a:r>
              <a:rPr lang="en-US" dirty="0"/>
              <a:t>Published March 24</a:t>
            </a:r>
            <a:r>
              <a:rPr lang="en-US" baseline="30000" dirty="0"/>
              <a:t>th</a:t>
            </a:r>
            <a:r>
              <a:rPr lang="en-US" dirty="0"/>
              <a:t> 2022</a:t>
            </a:r>
          </a:p>
        </p:txBody>
      </p:sp>
      <p:sp>
        <p:nvSpPr>
          <p:cNvPr id="22" name="TextBox 21">
            <a:extLst>
              <a:ext uri="{FF2B5EF4-FFF2-40B4-BE49-F238E27FC236}">
                <a16:creationId xmlns:a16="http://schemas.microsoft.com/office/drawing/2014/main" id="{929C6E04-11B9-9B44-944C-42D511328E1F}"/>
              </a:ext>
            </a:extLst>
          </p:cNvPr>
          <p:cNvSpPr txBox="1"/>
          <p:nvPr/>
        </p:nvSpPr>
        <p:spPr>
          <a:xfrm>
            <a:off x="4036292" y="5681445"/>
            <a:ext cx="3382657" cy="369332"/>
          </a:xfrm>
          <a:prstGeom prst="rect">
            <a:avLst/>
          </a:prstGeom>
          <a:noFill/>
        </p:spPr>
        <p:txBody>
          <a:bodyPr wrap="none" rtlCol="0">
            <a:spAutoFit/>
          </a:bodyPr>
          <a:lstStyle/>
          <a:p>
            <a:r>
              <a:rPr lang="en-US" dirty="0"/>
              <a:t>WHO Rapid Advice April 20</a:t>
            </a:r>
            <a:r>
              <a:rPr lang="en-US" baseline="30000" dirty="0"/>
              <a:t>th</a:t>
            </a:r>
            <a:r>
              <a:rPr lang="en-US" dirty="0"/>
              <a:t> 2022</a:t>
            </a:r>
          </a:p>
        </p:txBody>
      </p:sp>
      <p:sp>
        <p:nvSpPr>
          <p:cNvPr id="18" name="TextBox 17">
            <a:extLst>
              <a:ext uri="{FF2B5EF4-FFF2-40B4-BE49-F238E27FC236}">
                <a16:creationId xmlns:a16="http://schemas.microsoft.com/office/drawing/2014/main" id="{4737C33A-7C0F-134B-8C94-FEB9EB67A3FF}"/>
              </a:ext>
            </a:extLst>
          </p:cNvPr>
          <p:cNvSpPr txBox="1"/>
          <p:nvPr/>
        </p:nvSpPr>
        <p:spPr>
          <a:xfrm>
            <a:off x="8101802" y="5913121"/>
            <a:ext cx="2839239" cy="246221"/>
          </a:xfrm>
          <a:prstGeom prst="rect">
            <a:avLst/>
          </a:prstGeom>
          <a:noFill/>
        </p:spPr>
        <p:txBody>
          <a:bodyPr wrap="none" rtlCol="0">
            <a:spAutoFit/>
          </a:bodyPr>
          <a:lstStyle/>
          <a:p>
            <a:r>
              <a:rPr lang="en-US" sz="1000" dirty="0"/>
              <a:t>Photo credit: Albert </a:t>
            </a:r>
            <a:r>
              <a:rPr lang="en-US" sz="1000" dirty="0" err="1"/>
              <a:t>Masias</a:t>
            </a:r>
            <a:r>
              <a:rPr lang="en-US" sz="1000" dirty="0"/>
              <a:t>, MSF Access Campaign </a:t>
            </a:r>
          </a:p>
        </p:txBody>
      </p:sp>
      <p:cxnSp>
        <p:nvCxnSpPr>
          <p:cNvPr id="24" name="Straight Connector 23">
            <a:extLst>
              <a:ext uri="{FF2B5EF4-FFF2-40B4-BE49-F238E27FC236}">
                <a16:creationId xmlns:a16="http://schemas.microsoft.com/office/drawing/2014/main" id="{DD0D4A62-501C-C548-8374-7889D5D00214}"/>
              </a:ext>
            </a:extLst>
          </p:cNvPr>
          <p:cNvCxnSpPr/>
          <p:nvPr/>
        </p:nvCxnSpPr>
        <p:spPr>
          <a:xfrm>
            <a:off x="10210800" y="2375153"/>
            <a:ext cx="0" cy="86868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AE2BA59-19E9-D644-8609-4726D1CD8B8B}"/>
              </a:ext>
            </a:extLst>
          </p:cNvPr>
          <p:cNvSpPr txBox="1"/>
          <p:nvPr/>
        </p:nvSpPr>
        <p:spPr>
          <a:xfrm>
            <a:off x="8747762" y="1172224"/>
            <a:ext cx="2940415" cy="1200329"/>
          </a:xfrm>
          <a:prstGeom prst="rect">
            <a:avLst/>
          </a:prstGeom>
          <a:noFill/>
        </p:spPr>
        <p:txBody>
          <a:bodyPr wrap="square" rtlCol="0">
            <a:spAutoFit/>
          </a:bodyPr>
          <a:lstStyle/>
          <a:p>
            <a:pPr algn="ctr"/>
            <a:r>
              <a:rPr lang="en-US" dirty="0"/>
              <a:t>Already being used in routine care in Botswana, Eswatini, Malawi, Mozambique, DRC, Zimbabwe, and Uganda</a:t>
            </a:r>
          </a:p>
        </p:txBody>
      </p:sp>
    </p:spTree>
    <p:extLst>
      <p:ext uri="{BB962C8B-B14F-4D97-AF65-F5344CB8AC3E}">
        <p14:creationId xmlns:p14="http://schemas.microsoft.com/office/powerpoint/2010/main" val="27813083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E3D73AFEEEA84AB6A38E0F709DFF41" ma:contentTypeVersion="20" ma:contentTypeDescription="Create a new document." ma:contentTypeScope="" ma:versionID="a490e40b0bf7aa3472af666f80e77f9e">
  <xsd:schema xmlns:xsd="http://www.w3.org/2001/XMLSchema" xmlns:xs="http://www.w3.org/2001/XMLSchema" xmlns:p="http://schemas.microsoft.com/office/2006/metadata/properties" xmlns:ns2="a2353b72-b7c2-4c13-9fec-71cc1478a4eb" xmlns:ns3="106f710a-c188-4101-8326-7f7e4d41bdd9" xmlns:ns4="197ec738-800b-4526-9d47-e2d530adb55a" targetNamespace="http://schemas.microsoft.com/office/2006/metadata/properties" ma:root="true" ma:fieldsID="725b955597a496f9233ab13a60cfff5a" ns2:_="" ns3:_="" ns4:_="">
    <xsd:import namespace="a2353b72-b7c2-4c13-9fec-71cc1478a4eb"/>
    <xsd:import namespace="106f710a-c188-4101-8326-7f7e4d41bdd9"/>
    <xsd:import namespace="197ec738-800b-4526-9d47-e2d530adb55a"/>
    <xsd:element name="properties">
      <xsd:complexType>
        <xsd:sequence>
          <xsd:element name="documentManagement">
            <xsd:complexType>
              <xsd:all>
                <xsd:element ref="ns2:Finalcopy_x003f_"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353b72-b7c2-4c13-9fec-71cc1478a4eb" elementFormDefault="qualified">
    <xsd:import namespace="http://schemas.microsoft.com/office/2006/documentManagement/types"/>
    <xsd:import namespace="http://schemas.microsoft.com/office/infopath/2007/PartnerControls"/>
    <xsd:element name="Finalcopy_x003f_" ma:index="2" nillable="true" ma:displayName="Final copy?" ma:default="1" ma:format="Dropdown" ma:internalName="Finalcopy_x003f_" ma:readOnly="false">
      <xsd:simpleType>
        <xsd:restriction base="dms:Boolea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hidden="true"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Location" ma:index="17" nillable="true" ma:displayName="Location" ma:hidden="true" ma:internalName="MediaServiceLocation" ma:readOnly="true">
      <xsd:simpleType>
        <xsd:restriction base="dms:Text"/>
      </xsd:simpleType>
    </xsd:element>
    <xsd:element name="MediaLengthInSeconds" ma:index="20" nillable="true" ma:displayName="Length (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ad5c211-42a8-46cd-86d9-c666a08863f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6f710a-c188-4101-8326-7f7e4d41bdd9"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7ec738-800b-4526-9d47-e2d530adb55a"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7a9147fc-5ec2-4c5d-a467-901ae249f3bc}" ma:internalName="TaxCatchAll" ma:showField="CatchAllData" ma:web="197ec738-800b-4526-9d47-e2d530adb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nalcopy_x003f_ xmlns="a2353b72-b7c2-4c13-9fec-71cc1478a4eb">true</Finalcopy_x003f_>
    <lcf76f155ced4ddcb4097134ff3c332f xmlns="a2353b72-b7c2-4c13-9fec-71cc1478a4eb">
      <Terms xmlns="http://schemas.microsoft.com/office/infopath/2007/PartnerControls"/>
    </lcf76f155ced4ddcb4097134ff3c332f>
    <TaxCatchAll xmlns="197ec738-800b-4526-9d47-e2d530adb55a" xsi:nil="true"/>
  </documentManagement>
</p:properties>
</file>

<file path=customXml/itemProps1.xml><?xml version="1.0" encoding="utf-8"?>
<ds:datastoreItem xmlns:ds="http://schemas.openxmlformats.org/officeDocument/2006/customXml" ds:itemID="{9BA06F38-A1A1-46BD-B2D0-CA36E56DF34E}"/>
</file>

<file path=customXml/itemProps2.xml><?xml version="1.0" encoding="utf-8"?>
<ds:datastoreItem xmlns:ds="http://schemas.openxmlformats.org/officeDocument/2006/customXml" ds:itemID="{408DC03C-BFE8-42A5-8430-B9083B603BE1}"/>
</file>

<file path=customXml/itemProps3.xml><?xml version="1.0" encoding="utf-8"?>
<ds:datastoreItem xmlns:ds="http://schemas.openxmlformats.org/officeDocument/2006/customXml" ds:itemID="{AD341D3C-07D7-4F85-8714-0B78E52C6BED}"/>
</file>

<file path=docProps/app.xml><?xml version="1.0" encoding="utf-8"?>
<Properties xmlns="http://schemas.openxmlformats.org/officeDocument/2006/extended-properties" xmlns:vt="http://schemas.openxmlformats.org/officeDocument/2006/docPropsVTypes">
  <Template>Office Theme</Template>
  <TotalTime>10307</TotalTime>
  <Words>1439</Words>
  <Application>Microsoft Office PowerPoint</Application>
  <PresentationFormat>Widescreen</PresentationFormat>
  <Paragraphs>134</Paragraphs>
  <Slides>13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Abadi</vt:lpstr>
      <vt:lpstr>Arial</vt:lpstr>
      <vt:lpstr>AvenirLTStd-Book</vt:lpstr>
      <vt:lpstr>Calibri</vt:lpstr>
      <vt:lpstr>Calibri Light</vt:lpstr>
      <vt:lpstr>Corbel</vt:lpstr>
      <vt:lpstr>Office Theme</vt:lpstr>
      <vt:lpstr>PowerPoint Presentation</vt:lpstr>
      <vt:lpstr>PowerPoint Presentation</vt:lpstr>
      <vt:lpstr>PowerPoint Presentation</vt:lpstr>
      <vt:lpstr>Cryptococcal meningitis is a leading cause of AIDS-related death globally</vt:lpstr>
      <vt:lpstr>Cryptococcal meningitis is extremely difficult to treat </vt:lpstr>
      <vt:lpstr>Defining a new treatment for cryptococcal meningitis</vt:lpstr>
      <vt:lpstr>PowerPoint Presentation</vt:lpstr>
      <vt:lpstr>The AMBITION trial results</vt:lpstr>
      <vt:lpstr>The AMBITION trial – pathway to global impact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Lawrence</dc:creator>
  <cp:lastModifiedBy>Christina Nigrelli</cp:lastModifiedBy>
  <cp:revision>246</cp:revision>
  <cp:lastPrinted>2022-02-23T06:17:12Z</cp:lastPrinted>
  <dcterms:created xsi:type="dcterms:W3CDTF">2020-04-06T09:17:53Z</dcterms:created>
  <dcterms:modified xsi:type="dcterms:W3CDTF">2024-10-16T08:07:13Z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0x010100D5E3D73AFEEEA84AB6A38E0F709DFF41</vt:lpwstr>
  </property>
</Properties>
</file>