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8" r:id="rId4"/>
    <p:sldId id="259" r:id="rId5"/>
    <p:sldId id="260" r:id="rId6"/>
    <p:sldId id="261" r:id="rId7"/>
    <p:sldId id="262" r:id="rId8"/>
    <p:sldId id="283" r:id="rId9"/>
    <p:sldId id="263" r:id="rId10"/>
    <p:sldId id="282" r:id="rId11"/>
    <p:sldId id="264" r:id="rId12"/>
    <p:sldId id="276" r:id="rId13"/>
    <p:sldId id="281" r:id="rId14"/>
    <p:sldId id="278" r:id="rId15"/>
    <p:sldId id="265" r:id="rId16"/>
    <p:sldId id="266" r:id="rId17"/>
    <p:sldId id="267" r:id="rId18"/>
    <p:sldId id="268" r:id="rId19"/>
    <p:sldId id="280" r:id="rId20"/>
    <p:sldId id="269" r:id="rId21"/>
    <p:sldId id="27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ED870-8323-4846-BD9A-863424322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2F88E0-12AF-4F1A-9F76-F9D020E7A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FD241-9D80-457B-ACE4-675A2DC83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2040-6F60-4F93-9806-4028FB19B1AB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5F37E-27C3-4EFB-9D4C-7552A4C00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83973-41A1-4C33-9B09-17FABDEB5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ED0-5CF6-4443-AA92-B4DBAC810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F8DDC-6DD9-48A8-A6B3-E3C2BEBD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74A165-1137-4FCA-80E1-59619B581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5DFB2-0A8F-479A-9A35-C0EB6C2BE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2040-6F60-4F93-9806-4028FB19B1AB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D271E-E021-4C65-A73A-D45D9B0B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BCCFF-2037-4F44-9FFA-BFE3674B0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ED0-5CF6-4443-AA92-B4DBAC810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80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B7BE9E-F270-45E8-877C-9DEC4A18C0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C232BA-E6DF-4082-86D2-D9EE5FB85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E37F8-5ACB-4EC7-B0ED-93F57EA5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2040-6F60-4F93-9806-4028FB19B1AB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2B9EB-1C12-4F23-A06B-DE09F69A3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F1643-CC4B-40CE-AB41-D0C97B43A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ED0-5CF6-4443-AA92-B4DBAC810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25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89C9E-2D49-45E4-9EC7-FE2370A74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D0154-F1B5-4C2F-AE1A-D59F01B2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FB083-8672-4B61-840F-E2605BFBD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2040-6F60-4F93-9806-4028FB19B1AB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14AD9-C18B-4719-B9CA-D65193C1D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8E075-6929-4BC1-9603-D9B525FE6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ED0-5CF6-4443-AA92-B4DBAC810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479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C2364-E0EC-4E57-B794-B70D00F0F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AD8E9F-3476-43B9-A116-97F16DF0D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CE89C-4A62-41B2-8C59-12FB7237E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2040-6F60-4F93-9806-4028FB19B1AB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026B0-3B8E-4A3B-B4D7-191BFA67E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A9A01-A90B-4848-9806-39B122A83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ED0-5CF6-4443-AA92-B4DBAC810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56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4437B-3B89-45CE-8A79-8A8A360A6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17E98-3BC1-4266-9810-D7151EB72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7AC6C4-AB6F-4B39-8958-E19871941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70B76C-D849-4CA8-B65E-D65FD7754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2040-6F60-4F93-9806-4028FB19B1AB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356EF-9BD4-469C-92A9-D9109052E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9517E-E4B5-4A62-84D8-FB8758A54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ED0-5CF6-4443-AA92-B4DBAC810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80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48D3-C1BF-451A-82FA-EAA4C7B62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3A6B5-3147-4F08-A6C0-35E59339B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D208FA-E8C4-4F94-BDF2-529EFD344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AF7ADD-EA3C-46C5-88F3-0858B54179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AA27A0-E82E-4291-9763-D7453E4419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E66589-7113-4481-9F73-CD8B890F8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2040-6F60-4F93-9806-4028FB19B1AB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C7B973-DBE6-40A6-8D27-6E3E03030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967E0-A4B4-40A2-84BB-BBDFCCFEE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ED0-5CF6-4443-AA92-B4DBAC810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78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3B51E-23E1-464B-8FB1-7711655F4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F0FF36-6C1D-4FEC-A1F7-10146B8B0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2040-6F60-4F93-9806-4028FB19B1AB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82EA8B-2F4B-4884-BC1C-984105AE4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763778-1DE4-4177-A1B7-484CD14F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ED0-5CF6-4443-AA92-B4DBAC810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47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FD4AA-C98B-4580-AD9A-05597C02A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2040-6F60-4F93-9806-4028FB19B1AB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2AE4F5-73ED-494D-88F8-8AC8A1B27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770B6-D560-457A-A272-A80117489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ED0-5CF6-4443-AA92-B4DBAC810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63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8B105-FA6A-4576-B452-48C7166AD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B35F0-698E-437A-8EE0-186C85146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FBCDC-0838-4628-8D25-BA043816D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2B9B0-2AB2-47A0-921E-106DEFA1B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2040-6F60-4F93-9806-4028FB19B1AB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C9113-CF07-4CE4-BD1D-B9E0CC5A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6FBB3-E455-46B8-B534-78F68EAA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ED0-5CF6-4443-AA92-B4DBAC810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212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0018A-D7E7-48AC-93E2-147DCECB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A33F35-D947-4C5B-AF0D-AFABC36D1D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BB25C-0B3C-4C51-B248-3770F587E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C9011A-2E32-435F-BF1D-4BCA84C50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2040-6F60-4F93-9806-4028FB19B1AB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2E1320-5B8E-4439-9E8B-DD242787D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4AA40-263C-4749-8C9D-A6CFF7BFB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ED0-5CF6-4443-AA92-B4DBAC810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77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23711-C993-49D2-B943-8733DC72F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4CB26-24E5-4207-929A-8AA67265D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6AAE2-AB5E-4457-AB44-E4D706C27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52040-6F60-4F93-9806-4028FB19B1AB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CF7BA-7FAF-43FB-AF75-AB079B337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9F00D-146B-4233-A398-3E080BF73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A7ED0-5CF6-4443-AA92-B4DBAC810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79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eyond the Red Ribbon: The Ongoing Legacy of Visual AIDS - POZ">
            <a:extLst>
              <a:ext uri="{FF2B5EF4-FFF2-40B4-BE49-F238E27FC236}">
                <a16:creationId xmlns:a16="http://schemas.microsoft.com/office/drawing/2014/main" id="{637B1B21-A2BE-4A50-8C54-304E66255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" y="0"/>
            <a:ext cx="143652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06826D-D94B-4CAB-A160-88E1419BED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>
            <a:normAutofit/>
          </a:bodyPr>
          <a:lstStyle/>
          <a:p>
            <a:r>
              <a:rPr lang="en-GB" sz="8000" b="1" dirty="0"/>
              <a:t>Inpatient HIV/GUM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370EFB-4C90-4B1D-AFC2-66354CCCF7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z="3600" b="1" dirty="0"/>
              <a:t>Dr </a:t>
            </a:r>
            <a:r>
              <a:rPr lang="en-GB" sz="3600" b="1" dirty="0" err="1"/>
              <a:t>Franki</a:t>
            </a:r>
            <a:r>
              <a:rPr lang="en-GB" sz="3600" b="1" dirty="0"/>
              <a:t> Lander</a:t>
            </a:r>
          </a:p>
          <a:p>
            <a:r>
              <a:rPr lang="en-GB" sz="3600" b="1" dirty="0"/>
              <a:t>Consultant GUM/HIV, 56 Dean Street Clinic, </a:t>
            </a:r>
          </a:p>
          <a:p>
            <a:r>
              <a:rPr lang="en-GB" sz="3600" b="1" dirty="0"/>
              <a:t>Speciality Doctor, </a:t>
            </a:r>
            <a:r>
              <a:rPr lang="en-GB" sz="3600" b="1" dirty="0" err="1"/>
              <a:t>TransPlus</a:t>
            </a:r>
            <a:r>
              <a:rPr lang="en-GB" sz="3600" b="1" dirty="0"/>
              <a:t> integrated Gender Affirming Care Service</a:t>
            </a:r>
          </a:p>
          <a:p>
            <a:r>
              <a:rPr lang="en-GB" sz="3600" b="1" dirty="0"/>
              <a:t> Chelsea and Westminster</a:t>
            </a:r>
          </a:p>
        </p:txBody>
      </p:sp>
    </p:spTree>
    <p:extLst>
      <p:ext uri="{BB962C8B-B14F-4D97-AF65-F5344CB8AC3E}">
        <p14:creationId xmlns:p14="http://schemas.microsoft.com/office/powerpoint/2010/main" val="3305230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erebral toxoplasmosis. Panel (a) Post-contrast axial CT showing a... |  Download Scientific Diagram">
            <a:extLst>
              <a:ext uri="{FF2B5EF4-FFF2-40B4-BE49-F238E27FC236}">
                <a16:creationId xmlns:a16="http://schemas.microsoft.com/office/drawing/2014/main" id="{290ADA01-D416-42DC-919E-BEF9ED94B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760123"/>
            <a:ext cx="8361680" cy="5544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385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089E1-267F-4A1F-8FCD-51819D509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Cryptococcal Meningitis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97345A-A375-4D52-B513-E5D817531D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Encapsulated yeast</a:t>
            </a:r>
          </a:p>
          <a:p>
            <a:r>
              <a:rPr lang="en-GB" dirty="0"/>
              <a:t>Inhaled, can be localised lung disease (less common in HIV)</a:t>
            </a:r>
          </a:p>
          <a:p>
            <a:r>
              <a:rPr lang="en-GB" dirty="0"/>
              <a:t>Haematological spread</a:t>
            </a:r>
          </a:p>
          <a:p>
            <a:r>
              <a:rPr lang="en-GB" dirty="0"/>
              <a:t>Headache, fever, raised ICP</a:t>
            </a:r>
          </a:p>
          <a:p>
            <a:r>
              <a:rPr lang="en-GB" dirty="0"/>
              <a:t>Serum cryptococcal antigen</a:t>
            </a:r>
          </a:p>
          <a:p>
            <a:r>
              <a:rPr lang="en-GB" dirty="0"/>
              <a:t>LP- also send for fungal culture</a:t>
            </a:r>
          </a:p>
          <a:p>
            <a:r>
              <a:rPr lang="en-GB" dirty="0"/>
              <a:t>Blood culture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454C22-144F-45D9-9068-73D59B8F3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118173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Amphotericin B + </a:t>
            </a:r>
            <a:r>
              <a:rPr lang="en-GB" dirty="0" err="1"/>
              <a:t>flucytosine</a:t>
            </a:r>
            <a:endParaRPr lang="en-GB" dirty="0"/>
          </a:p>
          <a:p>
            <a:r>
              <a:rPr lang="en-GB" dirty="0"/>
              <a:t>fluconazole</a:t>
            </a:r>
          </a:p>
          <a:p>
            <a:r>
              <a:rPr lang="en-GB" dirty="0"/>
              <a:t>Risk of IRIS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8204" name="Picture 12" descr="Headache Cartoon Png , Png Download - Headache Cartoon, Transparent Png ,  Transparent Png Image - PNGitem">
            <a:extLst>
              <a:ext uri="{FF2B5EF4-FFF2-40B4-BE49-F238E27FC236}">
                <a16:creationId xmlns:a16="http://schemas.microsoft.com/office/drawing/2014/main" id="{D0994A68-3239-45F9-94AA-ED21558C3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670" y="3080009"/>
            <a:ext cx="2736850" cy="270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321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59221-4DF4-4507-B2A8-282F54995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Progressive multifocal </a:t>
            </a:r>
            <a:r>
              <a:rPr lang="en-GB" dirty="0" err="1"/>
              <a:t>leukoencephalopathy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3" t="8959" r="4928" b="18259"/>
          <a:stretch/>
        </p:blipFill>
        <p:spPr>
          <a:xfrm>
            <a:off x="914399" y="1920240"/>
            <a:ext cx="5035297" cy="277368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Disease of white matter</a:t>
            </a:r>
          </a:p>
          <a:p>
            <a:r>
              <a:rPr lang="en-GB" dirty="0"/>
              <a:t>Demyelination</a:t>
            </a:r>
          </a:p>
          <a:p>
            <a:r>
              <a:rPr lang="en-GB" dirty="0"/>
              <a:t>Progressive </a:t>
            </a:r>
          </a:p>
          <a:p>
            <a:r>
              <a:rPr lang="en-GB" dirty="0"/>
              <a:t>Decreased coordination, weakness, speech, visual, personality changes, </a:t>
            </a:r>
          </a:p>
          <a:p>
            <a:r>
              <a:rPr lang="en-GB" dirty="0"/>
              <a:t>JC virus in CSF</a:t>
            </a:r>
          </a:p>
          <a:p>
            <a:r>
              <a:rPr lang="en-GB" dirty="0"/>
              <a:t>Progressive MRI changes</a:t>
            </a:r>
          </a:p>
        </p:txBody>
      </p:sp>
    </p:spTree>
    <p:extLst>
      <p:ext uri="{BB962C8B-B14F-4D97-AF65-F5344CB8AC3E}">
        <p14:creationId xmlns:p14="http://schemas.microsoft.com/office/powerpoint/2010/main" val="3904191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5EE18-F598-4178-8C51-6D0E69A43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HIV in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33EA9-F1C6-4DF0-99DE-2C2D11084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1581785"/>
            <a:ext cx="10515600" cy="4351338"/>
          </a:xfrm>
        </p:spPr>
        <p:txBody>
          <a:bodyPr/>
          <a:lstStyle/>
          <a:p>
            <a:r>
              <a:rPr lang="en-GB" dirty="0"/>
              <a:t>HIV testing in pregnancy</a:t>
            </a:r>
          </a:p>
          <a:p>
            <a:r>
              <a:rPr lang="en-GB" dirty="0"/>
              <a:t>ARV’s safety in pregnancy</a:t>
            </a:r>
          </a:p>
          <a:p>
            <a:r>
              <a:rPr lang="en-GB" dirty="0"/>
              <a:t>Hyperemesis gravidarum</a:t>
            </a:r>
          </a:p>
          <a:p>
            <a:r>
              <a:rPr lang="en-GB" dirty="0"/>
              <a:t>Mode of delivery </a:t>
            </a:r>
          </a:p>
          <a:p>
            <a:r>
              <a:rPr lang="en-GB" dirty="0"/>
              <a:t>ARVs for baby</a:t>
            </a:r>
          </a:p>
          <a:p>
            <a:r>
              <a:rPr lang="en-GB" dirty="0"/>
              <a:t>Post- partum care</a:t>
            </a:r>
          </a:p>
        </p:txBody>
      </p:sp>
      <p:pic>
        <p:nvPicPr>
          <p:cNvPr id="2050" name="Picture 2" descr="Cartoon baby cute design vector Free vector in Encapsulated PostScript eps  ( .eps ) vector illustration graphic art design format format for free  download 307.15KB">
            <a:extLst>
              <a:ext uri="{FF2B5EF4-FFF2-40B4-BE49-F238E27FC236}">
                <a16:creationId xmlns:a16="http://schemas.microsoft.com/office/drawing/2014/main" id="{3F5E2735-B72C-4322-A644-F3DEFA4B0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245" y="924877"/>
            <a:ext cx="3943350" cy="436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845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A6E96-6E14-474C-9BE6-748BC9A74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Lymphomas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Diffuse large B cell lymphoma</a:t>
            </a:r>
          </a:p>
          <a:p>
            <a:r>
              <a:rPr lang="en-GB" dirty="0" err="1"/>
              <a:t>Burkitts</a:t>
            </a:r>
            <a:r>
              <a:rPr lang="en-GB" dirty="0"/>
              <a:t> lymphoma</a:t>
            </a:r>
          </a:p>
          <a:p>
            <a:r>
              <a:rPr lang="en-GB" dirty="0"/>
              <a:t>Primary effusion lymphoma </a:t>
            </a:r>
          </a:p>
          <a:p>
            <a:r>
              <a:rPr lang="en-GB" dirty="0" err="1"/>
              <a:t>Plasmabastic</a:t>
            </a:r>
            <a:r>
              <a:rPr lang="en-GB" dirty="0"/>
              <a:t> lymphoma</a:t>
            </a:r>
          </a:p>
          <a:p>
            <a:r>
              <a:rPr lang="en-GB" dirty="0"/>
              <a:t>Primary CNS lymphoma</a:t>
            </a:r>
          </a:p>
          <a:p>
            <a:r>
              <a:rPr lang="en-GB" dirty="0" err="1"/>
              <a:t>Hodgkins</a:t>
            </a:r>
            <a:r>
              <a:rPr lang="en-GB" dirty="0"/>
              <a:t> lymphoma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7336" y="1234440"/>
            <a:ext cx="5247863" cy="3159613"/>
          </a:xfrm>
        </p:spPr>
      </p:pic>
    </p:spTree>
    <p:extLst>
      <p:ext uri="{BB962C8B-B14F-4D97-AF65-F5344CB8AC3E}">
        <p14:creationId xmlns:p14="http://schemas.microsoft.com/office/powerpoint/2010/main" val="1411205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E6524-18EE-4261-ACC8-5C2363787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Kaposis</a:t>
            </a:r>
            <a:r>
              <a:rPr lang="en-GB" dirty="0"/>
              <a:t> sarcoma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B574B1-FD04-43ED-948E-1F8031507E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Most common tumour in PLWH</a:t>
            </a:r>
          </a:p>
          <a:p>
            <a:r>
              <a:rPr lang="en-GB" dirty="0"/>
              <a:t>KSHV/ HHV8</a:t>
            </a:r>
          </a:p>
          <a:p>
            <a:r>
              <a:rPr lang="en-GB" dirty="0"/>
              <a:t>Cutaneous or mucosal</a:t>
            </a:r>
          </a:p>
          <a:p>
            <a:r>
              <a:rPr lang="en-GB" dirty="0"/>
              <a:t>Can also be visceral</a:t>
            </a:r>
          </a:p>
          <a:p>
            <a:r>
              <a:rPr lang="en-GB" dirty="0"/>
              <a:t>Biopsy</a:t>
            </a:r>
          </a:p>
          <a:p>
            <a:r>
              <a:rPr lang="en-GB" dirty="0"/>
              <a:t>Imaging</a:t>
            </a:r>
          </a:p>
          <a:p>
            <a:r>
              <a:rPr lang="en-GB" dirty="0"/>
              <a:t>Start ARV’s </a:t>
            </a:r>
          </a:p>
          <a:p>
            <a:r>
              <a:rPr lang="en-GB" dirty="0" err="1"/>
              <a:t>Intralesional</a:t>
            </a:r>
            <a:r>
              <a:rPr lang="en-GB" dirty="0"/>
              <a:t> vinblastine/ RT</a:t>
            </a:r>
          </a:p>
          <a:p>
            <a:r>
              <a:rPr lang="en-GB" dirty="0"/>
              <a:t>Chemo if visceral/disseminated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662" y="1051401"/>
            <a:ext cx="2657475" cy="1724025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9247" y="1044892"/>
            <a:ext cx="2562225" cy="17811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461" y="2940366"/>
            <a:ext cx="2811146" cy="19973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78" t="25084"/>
          <a:stretch/>
        </p:blipFill>
        <p:spPr>
          <a:xfrm>
            <a:off x="8415340" y="2940365"/>
            <a:ext cx="3311614" cy="199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819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0893F-9FAC-4B84-A66B-09C7C365A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Castlemans</a:t>
            </a:r>
            <a:r>
              <a:rPr lang="en-GB" dirty="0"/>
              <a:t> disease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BEBBEB-89DB-4166-9A8A-58FFC659FC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HHV8 related</a:t>
            </a:r>
          </a:p>
          <a:p>
            <a:r>
              <a:rPr lang="en-GB" dirty="0" err="1"/>
              <a:t>Lymphoprolferative</a:t>
            </a:r>
            <a:r>
              <a:rPr lang="en-GB" dirty="0"/>
              <a:t>- not cancer</a:t>
            </a:r>
          </a:p>
          <a:p>
            <a:r>
              <a:rPr lang="en-GB" dirty="0"/>
              <a:t>Focal </a:t>
            </a:r>
            <a:r>
              <a:rPr lang="en-GB" dirty="0" err="1"/>
              <a:t>vs</a:t>
            </a:r>
            <a:r>
              <a:rPr lang="en-GB" dirty="0"/>
              <a:t> </a:t>
            </a:r>
            <a:r>
              <a:rPr lang="en-GB" dirty="0" err="1"/>
              <a:t>multicentric</a:t>
            </a:r>
            <a:endParaRPr lang="en-GB" dirty="0"/>
          </a:p>
          <a:p>
            <a:r>
              <a:rPr lang="en-GB" dirty="0" err="1"/>
              <a:t>Multicentric</a:t>
            </a:r>
            <a:r>
              <a:rPr lang="en-GB" dirty="0"/>
              <a:t> more common in PLWH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F7BAD1-FE41-4783-9AD2-2D6AE61D1D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B symptoms, </a:t>
            </a:r>
            <a:r>
              <a:rPr lang="en-GB" dirty="0" err="1"/>
              <a:t>hepatosplenomegaly</a:t>
            </a:r>
            <a:endParaRPr lang="en-GB" dirty="0"/>
          </a:p>
          <a:p>
            <a:r>
              <a:rPr lang="en-GB" dirty="0"/>
              <a:t>Pancytopenia</a:t>
            </a:r>
          </a:p>
          <a:p>
            <a:r>
              <a:rPr lang="en-GB" dirty="0" err="1"/>
              <a:t>Haemophagocytosis</a:t>
            </a:r>
            <a:r>
              <a:rPr lang="en-GB" dirty="0"/>
              <a:t> (bone marrow)</a:t>
            </a:r>
          </a:p>
          <a:p>
            <a:r>
              <a:rPr lang="en-GB" dirty="0"/>
              <a:t>CT scan- lymphadenopathy, </a:t>
            </a:r>
            <a:r>
              <a:rPr lang="en-GB" dirty="0" err="1"/>
              <a:t>organomegaly</a:t>
            </a:r>
            <a:endParaRPr lang="en-GB" dirty="0"/>
          </a:p>
          <a:p>
            <a:r>
              <a:rPr lang="en-GB" dirty="0"/>
              <a:t>LN </a:t>
            </a:r>
            <a:r>
              <a:rPr lang="en-GB" dirty="0" err="1"/>
              <a:t>bx</a:t>
            </a:r>
            <a:r>
              <a:rPr lang="en-GB" dirty="0"/>
              <a:t>- HHV8, </a:t>
            </a:r>
            <a:r>
              <a:rPr lang="en-GB" dirty="0" err="1"/>
              <a:t>IgM</a:t>
            </a:r>
            <a:r>
              <a:rPr lang="en-GB" dirty="0"/>
              <a:t> lambda</a:t>
            </a:r>
            <a:endParaRPr lang="en-GB" b="1" dirty="0"/>
          </a:p>
          <a:p>
            <a:r>
              <a:rPr lang="en-GB" dirty="0"/>
              <a:t>Serum HHV8 to support diagnosis and for monitoring for relapse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440" y="4176711"/>
            <a:ext cx="3321367" cy="197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574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822B0-78C0-4AB1-B019-9799EF9C7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HIV related malignancies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30520-437B-46A8-8A49-02325653B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Cervical ca (CIN)</a:t>
            </a:r>
          </a:p>
          <a:p>
            <a:r>
              <a:rPr lang="en-GB" dirty="0"/>
              <a:t>Anal Ca (AIN)</a:t>
            </a:r>
          </a:p>
        </p:txBody>
      </p:sp>
    </p:spTree>
    <p:extLst>
      <p:ext uri="{BB962C8B-B14F-4D97-AF65-F5344CB8AC3E}">
        <p14:creationId xmlns:p14="http://schemas.microsoft.com/office/powerpoint/2010/main" val="1858293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E8FF1-F270-45B1-8495-4F080BECD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FE547-932B-44B7-B236-4CF4CFF1C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Lumbar punctures</a:t>
            </a:r>
          </a:p>
          <a:p>
            <a:r>
              <a:rPr lang="en-GB" dirty="0"/>
              <a:t>Skin biopsies</a:t>
            </a:r>
          </a:p>
          <a:p>
            <a:r>
              <a:rPr lang="en-GB" dirty="0"/>
              <a:t>Ascitic taps/drains</a:t>
            </a:r>
          </a:p>
          <a:p>
            <a:r>
              <a:rPr lang="en-GB" dirty="0"/>
              <a:t>Pleural taps/drains</a:t>
            </a:r>
          </a:p>
          <a:p>
            <a:r>
              <a:rPr lang="en-GB" dirty="0"/>
              <a:t>Bone marrow biopsies</a:t>
            </a:r>
          </a:p>
        </p:txBody>
      </p:sp>
    </p:spTree>
    <p:extLst>
      <p:ext uri="{BB962C8B-B14F-4D97-AF65-F5344CB8AC3E}">
        <p14:creationId xmlns:p14="http://schemas.microsoft.com/office/powerpoint/2010/main" val="1124542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52297-1C9C-41EB-B019-F88275631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HIV and mental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A9D11-8CC2-4E0A-A315-84FCB6924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Stigma</a:t>
            </a:r>
          </a:p>
          <a:p>
            <a:r>
              <a:rPr lang="en-GB" dirty="0"/>
              <a:t>Drug use</a:t>
            </a:r>
          </a:p>
          <a:p>
            <a:r>
              <a:rPr lang="en-GB" dirty="0" err="1"/>
              <a:t>Chemsex</a:t>
            </a:r>
            <a:endParaRPr lang="en-GB" dirty="0"/>
          </a:p>
          <a:p>
            <a:r>
              <a:rPr lang="en-GB" dirty="0"/>
              <a:t>CNS effects of ARVs</a:t>
            </a:r>
          </a:p>
          <a:p>
            <a:r>
              <a:rPr lang="en-GB" dirty="0"/>
              <a:t>CNS effects of syphilis</a:t>
            </a:r>
          </a:p>
          <a:p>
            <a:r>
              <a:rPr lang="en-GB" dirty="0"/>
              <a:t>LGBTQIA+ link to mental health and suicide</a:t>
            </a:r>
          </a:p>
          <a:p>
            <a:r>
              <a:rPr lang="en-GB" dirty="0"/>
              <a:t>Pre-existing mental health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40C378-2E39-25C3-FA55-9DE938B88CAE}"/>
              </a:ext>
            </a:extLst>
          </p:cNvPr>
          <p:cNvSpPr txBox="1"/>
          <p:nvPr/>
        </p:nvSpPr>
        <p:spPr>
          <a:xfrm>
            <a:off x="5498506" y="2003367"/>
            <a:ext cx="5033720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GB" sz="1600" dirty="0"/>
              <a:t>The prevalence of mental health conditions remained high and unchanged since 2017, with approximately 2 in 5 people (39.4%) having been diagnosed with at least one of these conditions (37.4% in 2017). This is substantially higher than in the English general population with just over a quarter (26.4%)- Positive Voices, 2023</a:t>
            </a:r>
          </a:p>
        </p:txBody>
      </p:sp>
    </p:spTree>
    <p:extLst>
      <p:ext uri="{BB962C8B-B14F-4D97-AF65-F5344CB8AC3E}">
        <p14:creationId xmlns:p14="http://schemas.microsoft.com/office/powerpoint/2010/main" val="1722030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DF8BC-086D-43AC-8A90-ECBEE099C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face of inpatient HIV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02373-5AB2-4788-BE51-0C6D86758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Only a few centres</a:t>
            </a:r>
          </a:p>
          <a:p>
            <a:r>
              <a:rPr lang="en-GB" dirty="0"/>
              <a:t>Variable amount of time as a trainee covering inpatients</a:t>
            </a:r>
          </a:p>
          <a:p>
            <a:r>
              <a:rPr lang="en-GB" dirty="0"/>
              <a:t>Some consultant jobs involve some don’t </a:t>
            </a:r>
          </a:p>
          <a:p>
            <a:r>
              <a:rPr lang="en-GB" dirty="0"/>
              <a:t>95:95:95 </a:t>
            </a:r>
          </a:p>
          <a:p>
            <a:r>
              <a:rPr lang="en-GB" dirty="0"/>
              <a:t>Ageing population</a:t>
            </a:r>
          </a:p>
          <a:p>
            <a:r>
              <a:rPr lang="en-GB" dirty="0"/>
              <a:t>Population of people from pre-ART era</a:t>
            </a:r>
          </a:p>
          <a:p>
            <a:r>
              <a:rPr lang="en-GB" dirty="0"/>
              <a:t>Late presentations</a:t>
            </a:r>
          </a:p>
          <a:p>
            <a:r>
              <a:rPr lang="en-GB" dirty="0"/>
              <a:t>Sub-optimal adherence </a:t>
            </a:r>
          </a:p>
        </p:txBody>
      </p:sp>
      <p:pic>
        <p:nvPicPr>
          <p:cNvPr id="1026" name="Picture 2" descr="Undetectable Viral Load – HIV Irel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7674" y="365125"/>
            <a:ext cx="2175724" cy="217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742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0D1AE-6184-4610-8BD1-C4125077B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Specialist clinics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45D9F-0482-4928-8526-594D855953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Oncology</a:t>
            </a:r>
          </a:p>
          <a:p>
            <a:r>
              <a:rPr lang="en-GB" dirty="0"/>
              <a:t>Hepatitis</a:t>
            </a:r>
          </a:p>
          <a:p>
            <a:r>
              <a:rPr lang="en-GB" dirty="0"/>
              <a:t>Vulval dermatology</a:t>
            </a:r>
          </a:p>
          <a:p>
            <a:r>
              <a:rPr lang="en-GB" dirty="0"/>
              <a:t>Penile dermatology</a:t>
            </a:r>
          </a:p>
          <a:p>
            <a:r>
              <a:rPr lang="en-GB" dirty="0"/>
              <a:t>HIV neurology</a:t>
            </a:r>
          </a:p>
          <a:p>
            <a:r>
              <a:rPr lang="en-GB" dirty="0"/>
              <a:t>HIV renal</a:t>
            </a:r>
          </a:p>
          <a:p>
            <a:r>
              <a:rPr lang="en-GB" dirty="0"/>
              <a:t>Over 50’s</a:t>
            </a:r>
          </a:p>
          <a:p>
            <a:r>
              <a:rPr lang="en-GB" dirty="0"/>
              <a:t>Trans/non-binary health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EB89FD-7C9D-4836-82BE-2322E9AB889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Gynae block</a:t>
            </a:r>
          </a:p>
          <a:p>
            <a:r>
              <a:rPr lang="en-GB" dirty="0"/>
              <a:t>Micro lab</a:t>
            </a:r>
          </a:p>
          <a:p>
            <a:r>
              <a:rPr lang="en-GB" dirty="0"/>
              <a:t>Complex GUM</a:t>
            </a:r>
          </a:p>
          <a:p>
            <a:r>
              <a:rPr lang="en-GB" dirty="0"/>
              <a:t>Erectile dysfunction</a:t>
            </a:r>
          </a:p>
          <a:p>
            <a:r>
              <a:rPr lang="en-GB" dirty="0"/>
              <a:t>LARC</a:t>
            </a:r>
          </a:p>
          <a:p>
            <a:r>
              <a:rPr lang="en-GB" dirty="0"/>
              <a:t>Antenatal HIV</a:t>
            </a:r>
          </a:p>
          <a:p>
            <a:r>
              <a:rPr lang="en-GB" dirty="0"/>
              <a:t>Virtual Clinic</a:t>
            </a:r>
          </a:p>
          <a:p>
            <a:r>
              <a:rPr lang="en-GB" dirty="0"/>
              <a:t>Paediatric HIV</a:t>
            </a:r>
          </a:p>
        </p:txBody>
      </p:sp>
    </p:spTree>
    <p:extLst>
      <p:ext uri="{BB962C8B-B14F-4D97-AF65-F5344CB8AC3E}">
        <p14:creationId xmlns:p14="http://schemas.microsoft.com/office/powerpoint/2010/main" val="1831042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92F06-D253-4C4B-B53E-C9A3139CD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3DA63-292B-4000-909A-A4FD92A1B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000" dirty="0"/>
              <a:t>Thanks, any questions?</a:t>
            </a:r>
          </a:p>
          <a:p>
            <a:pPr marL="0" indent="0" algn="ctr">
              <a:buNone/>
            </a:pPr>
            <a:r>
              <a:rPr lang="en-US" dirty="0"/>
              <a:t>f.lander@nhs.net</a:t>
            </a:r>
            <a:endParaRPr lang="en-GB" dirty="0"/>
          </a:p>
          <a:p>
            <a:pPr marL="0" indent="0" algn="ctr">
              <a:buNone/>
            </a:pPr>
            <a:endParaRPr lang="en-GB" sz="6000" dirty="0"/>
          </a:p>
          <a:p>
            <a:pPr marL="0" indent="0" algn="ctr">
              <a:buNone/>
            </a:pPr>
            <a:r>
              <a:rPr lang="en-GB" sz="2400" dirty="0"/>
              <a:t>References:</a:t>
            </a:r>
            <a:r>
              <a:rPr lang="en-GB" sz="6000" dirty="0"/>
              <a:t> </a:t>
            </a:r>
            <a:r>
              <a:rPr lang="en-GB" sz="2600" dirty="0"/>
              <a:t>BHIVA GUIDELINES, BASHH GUIDELINES</a:t>
            </a:r>
          </a:p>
        </p:txBody>
      </p:sp>
    </p:spTree>
    <p:extLst>
      <p:ext uri="{BB962C8B-B14F-4D97-AF65-F5344CB8AC3E}">
        <p14:creationId xmlns:p14="http://schemas.microsoft.com/office/powerpoint/2010/main" val="355505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E7F31-4AB2-491E-B5AC-3EB935518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4850"/>
            <a:ext cx="10515600" cy="547211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Inpatient HIV</a:t>
            </a:r>
          </a:p>
          <a:p>
            <a:r>
              <a:rPr lang="en-GB" dirty="0"/>
              <a:t>Opportunistic infections</a:t>
            </a:r>
          </a:p>
          <a:p>
            <a:r>
              <a:rPr lang="en-GB" dirty="0"/>
              <a:t>HIV related oncology</a:t>
            </a:r>
          </a:p>
          <a:p>
            <a:r>
              <a:rPr lang="en-GB" dirty="0"/>
              <a:t>General medicine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Daycase</a:t>
            </a:r>
            <a:r>
              <a:rPr lang="en-GB" dirty="0"/>
              <a:t> HIV</a:t>
            </a:r>
          </a:p>
          <a:p>
            <a:r>
              <a:rPr lang="en-GB" dirty="0"/>
              <a:t>Follow up</a:t>
            </a:r>
          </a:p>
          <a:p>
            <a:r>
              <a:rPr lang="en-GB" dirty="0"/>
              <a:t>Minor infections</a:t>
            </a:r>
          </a:p>
          <a:p>
            <a:r>
              <a:rPr lang="en-GB" dirty="0"/>
              <a:t>Bisphosphonates</a:t>
            </a:r>
          </a:p>
          <a:p>
            <a:r>
              <a:rPr lang="en-GB" dirty="0"/>
              <a:t>Chemo and chemo related care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6504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A71A6-7E08-426F-910C-D166250B9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2450"/>
            <a:ext cx="10515600" cy="562451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Inpatient GUM</a:t>
            </a:r>
          </a:p>
          <a:p>
            <a:r>
              <a:rPr lang="en-GB" dirty="0"/>
              <a:t>Gonococcal arthritis</a:t>
            </a:r>
          </a:p>
          <a:p>
            <a:r>
              <a:rPr lang="en-GB" dirty="0"/>
              <a:t>Retention secondary to HSV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Daycase</a:t>
            </a:r>
            <a:r>
              <a:rPr lang="en-GB" dirty="0"/>
              <a:t> GUM</a:t>
            </a:r>
          </a:p>
          <a:p>
            <a:r>
              <a:rPr lang="en-GB" dirty="0" err="1"/>
              <a:t>Neurosyphillis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7188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07D3C-7CFE-4BDB-B326-6AE09B6E6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PCP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CD199-FB30-4593-8D92-9D33B1729A8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Pneumocystis </a:t>
            </a:r>
            <a:r>
              <a:rPr lang="en-GB" dirty="0" err="1"/>
              <a:t>Jirovecii</a:t>
            </a:r>
            <a:endParaRPr lang="en-GB" dirty="0"/>
          </a:p>
          <a:p>
            <a:r>
              <a:rPr lang="en-GB" dirty="0"/>
              <a:t>90% of cases in CD4 &lt;200</a:t>
            </a:r>
          </a:p>
          <a:p>
            <a:r>
              <a:rPr lang="en-GB" dirty="0"/>
              <a:t>Exertional dyspnoea</a:t>
            </a:r>
          </a:p>
          <a:p>
            <a:r>
              <a:rPr lang="en-GB" dirty="0"/>
              <a:t>Interstitial infiltrates</a:t>
            </a:r>
          </a:p>
          <a:p>
            <a:r>
              <a:rPr lang="en-GB" dirty="0"/>
              <a:t>Induced sputum or BAL</a:t>
            </a:r>
          </a:p>
          <a:p>
            <a:r>
              <a:rPr lang="en-GB" dirty="0"/>
              <a:t>Co-trimoxazole +/- steroids</a:t>
            </a:r>
          </a:p>
          <a:p>
            <a:r>
              <a:rPr lang="en-GB" dirty="0"/>
              <a:t>Prophylaxis &lt;200/&lt;14%</a:t>
            </a:r>
          </a:p>
        </p:txBody>
      </p:sp>
      <p:pic>
        <p:nvPicPr>
          <p:cNvPr id="4098" name="Picture 2" descr="Pneumocystis pneumonia | Radiology Case | Radiopaedia.org">
            <a:extLst>
              <a:ext uri="{FF2B5EF4-FFF2-40B4-BE49-F238E27FC236}">
                <a16:creationId xmlns:a16="http://schemas.microsoft.com/office/drawing/2014/main" id="{8FE3E731-D035-4355-B959-89196F19D5A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964" y="1564640"/>
            <a:ext cx="4616831" cy="4612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628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D496B-4A32-4F42-AC26-28F405B17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MAC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5003CB-EED5-4BFF-9662-5CFB33F924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Mycobacterium avium complex</a:t>
            </a:r>
          </a:p>
          <a:p>
            <a:r>
              <a:rPr lang="en-GB" dirty="0"/>
              <a:t>Typically CD4 &lt;50</a:t>
            </a:r>
          </a:p>
          <a:p>
            <a:r>
              <a:rPr lang="en-GB" dirty="0"/>
              <a:t>Azithromycin prophylaxis</a:t>
            </a:r>
          </a:p>
          <a:p>
            <a:r>
              <a:rPr lang="en-GB" dirty="0"/>
              <a:t>Focal or disseminated</a:t>
            </a:r>
          </a:p>
          <a:p>
            <a:r>
              <a:rPr lang="en-GB" dirty="0"/>
              <a:t>Disseminated can have non-specific symptoms </a:t>
            </a:r>
            <a:r>
              <a:rPr lang="en-GB" dirty="0" err="1"/>
              <a:t>e.g</a:t>
            </a:r>
            <a:r>
              <a:rPr lang="en-GB" dirty="0"/>
              <a:t> fever, weight loss, lymphadenopathy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1A4D0A-CD8B-4C94-A839-12BAC9BE5D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Blood culture, LN </a:t>
            </a:r>
            <a:r>
              <a:rPr lang="en-GB" dirty="0" err="1"/>
              <a:t>bx</a:t>
            </a:r>
            <a:r>
              <a:rPr lang="en-GB" dirty="0"/>
              <a:t>, bone marrow</a:t>
            </a:r>
          </a:p>
          <a:p>
            <a:r>
              <a:rPr lang="en-GB" dirty="0"/>
              <a:t>Overlap in TB treatment- need to review ARV’s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3074" name="Picture 2" descr="McDonald's Is Selling 1 Million Big Macs For A Penny This Week">
            <a:extLst>
              <a:ext uri="{FF2B5EF4-FFF2-40B4-BE49-F238E27FC236}">
                <a16:creationId xmlns:a16="http://schemas.microsoft.com/office/drawing/2014/main" id="{FB835A0C-7706-4BE0-A959-AE496A265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663" y="3796348"/>
            <a:ext cx="26574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393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F7A04-79C5-4666-8708-651B59DD4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TB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9E39CB-0759-4D02-88D9-B6DFF3314B8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Smear of body fluid</a:t>
            </a:r>
          </a:p>
          <a:p>
            <a:r>
              <a:rPr lang="en-GB" dirty="0"/>
              <a:t>Culture and differentiation</a:t>
            </a:r>
          </a:p>
          <a:p>
            <a:r>
              <a:rPr lang="en-GB" dirty="0"/>
              <a:t>Drug susceptibility tests (molecular testing)</a:t>
            </a:r>
          </a:p>
          <a:p>
            <a:r>
              <a:rPr lang="en-GB" dirty="0"/>
              <a:t>Negative PCR does not exclude</a:t>
            </a:r>
          </a:p>
          <a:p>
            <a:r>
              <a:rPr lang="en-GB" dirty="0"/>
              <a:t>Respiratory +/- </a:t>
            </a:r>
            <a:r>
              <a:rPr lang="en-GB" dirty="0" err="1"/>
              <a:t>milliary</a:t>
            </a:r>
            <a:r>
              <a:rPr lang="en-GB" dirty="0"/>
              <a:t> </a:t>
            </a:r>
          </a:p>
          <a:p>
            <a:r>
              <a:rPr lang="en-GB" dirty="0"/>
              <a:t>Cerebral</a:t>
            </a:r>
          </a:p>
          <a:p>
            <a:r>
              <a:rPr lang="en-GB" dirty="0"/>
              <a:t>Spinal</a:t>
            </a:r>
          </a:p>
          <a:p>
            <a:r>
              <a:rPr lang="en-GB" dirty="0"/>
              <a:t>TB IRIS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AC6C78-5585-4EBE-AD35-E0486ACA7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73848"/>
            <a:ext cx="5181600" cy="4351338"/>
          </a:xfrm>
        </p:spPr>
        <p:txBody>
          <a:bodyPr/>
          <a:lstStyle/>
          <a:p>
            <a:r>
              <a:rPr lang="en-GB" dirty="0"/>
              <a:t>Interaction with ARVs</a:t>
            </a:r>
          </a:p>
          <a:p>
            <a:r>
              <a:rPr lang="en-GB" dirty="0"/>
              <a:t>Delaying ARV’s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126" name="Picture 6" descr="Tuberculosis bacteria thrive on a nitrogen-source buffet | eLife Science  Digests | eLife">
            <a:extLst>
              <a:ext uri="{FF2B5EF4-FFF2-40B4-BE49-F238E27FC236}">
                <a16:creationId xmlns:a16="http://schemas.microsoft.com/office/drawing/2014/main" id="{E72AB13E-5084-4FF1-916E-104D8FEC3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960" y="2899411"/>
            <a:ext cx="3535680" cy="2720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291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0" y="-171450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54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6875B-1AD8-48D6-8139-B517FD887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Toxoplasmosis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780684-FB73-48A8-9973-6D01FB3AF5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Most common in CD4 &lt;200</a:t>
            </a:r>
          </a:p>
          <a:p>
            <a:r>
              <a:rPr lang="en-GB" dirty="0"/>
              <a:t>prophylaxis</a:t>
            </a:r>
          </a:p>
          <a:p>
            <a:r>
              <a:rPr lang="en-GB" dirty="0"/>
              <a:t>Toxoplasma Gondii</a:t>
            </a:r>
          </a:p>
          <a:p>
            <a:r>
              <a:rPr lang="en-GB" dirty="0"/>
              <a:t>Eating animals with disseminated infection or oocytes from cat faeces</a:t>
            </a:r>
          </a:p>
          <a:p>
            <a:r>
              <a:rPr lang="en-GB" dirty="0"/>
              <a:t>Often reactivation of chronic infection from earlier</a:t>
            </a:r>
          </a:p>
          <a:p>
            <a:r>
              <a:rPr lang="en-GB" dirty="0"/>
              <a:t>Focal and generalised neurology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40B03F-B0DB-49A2-805C-ABBDE346F76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Confusion, altered consciousness</a:t>
            </a:r>
          </a:p>
          <a:p>
            <a:r>
              <a:rPr lang="en-GB" dirty="0"/>
              <a:t>Can involve spinal cord</a:t>
            </a:r>
          </a:p>
          <a:p>
            <a:r>
              <a:rPr lang="en-GB" dirty="0"/>
              <a:t>MRI –ring enhancing, oedema</a:t>
            </a:r>
          </a:p>
          <a:p>
            <a:r>
              <a:rPr lang="en-GB" dirty="0"/>
              <a:t>CSF</a:t>
            </a:r>
          </a:p>
          <a:p>
            <a:r>
              <a:rPr lang="en-GB" dirty="0"/>
              <a:t>CNS lymphoma differential</a:t>
            </a:r>
          </a:p>
          <a:p>
            <a:r>
              <a:rPr lang="en-GB" dirty="0"/>
              <a:t>Treat with pyrimethamine, sulfadiazine and </a:t>
            </a:r>
            <a:r>
              <a:rPr lang="en-GB" dirty="0" err="1"/>
              <a:t>folinic</a:t>
            </a:r>
            <a:r>
              <a:rPr lang="en-GB" dirty="0"/>
              <a:t> acid</a:t>
            </a:r>
          </a:p>
          <a:p>
            <a:r>
              <a:rPr lang="en-GB" dirty="0"/>
              <a:t>Steroids if signs of raised ICP +/- antiepileptics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876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E3D73AFEEEA84AB6A38E0F709DFF41" ma:contentTypeVersion="20" ma:contentTypeDescription="Create a new document." ma:contentTypeScope="" ma:versionID="a490e40b0bf7aa3472af666f80e77f9e">
  <xsd:schema xmlns:xsd="http://www.w3.org/2001/XMLSchema" xmlns:xs="http://www.w3.org/2001/XMLSchema" xmlns:p="http://schemas.microsoft.com/office/2006/metadata/properties" xmlns:ns2="a2353b72-b7c2-4c13-9fec-71cc1478a4eb" xmlns:ns3="106f710a-c188-4101-8326-7f7e4d41bdd9" xmlns:ns4="197ec738-800b-4526-9d47-e2d530adb55a" targetNamespace="http://schemas.microsoft.com/office/2006/metadata/properties" ma:root="true" ma:fieldsID="725b955597a496f9233ab13a60cfff5a" ns2:_="" ns3:_="" ns4:_="">
    <xsd:import namespace="a2353b72-b7c2-4c13-9fec-71cc1478a4eb"/>
    <xsd:import namespace="106f710a-c188-4101-8326-7f7e4d41bdd9"/>
    <xsd:import namespace="197ec738-800b-4526-9d47-e2d530adb55a"/>
    <xsd:element name="properties">
      <xsd:complexType>
        <xsd:sequence>
          <xsd:element name="documentManagement">
            <xsd:complexType>
              <xsd:all>
                <xsd:element ref="ns2:Finalcopy_x003f_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3b72-b7c2-4c13-9fec-71cc1478a4eb" elementFormDefault="qualified">
    <xsd:import namespace="http://schemas.microsoft.com/office/2006/documentManagement/types"/>
    <xsd:import namespace="http://schemas.microsoft.com/office/infopath/2007/PartnerControls"/>
    <xsd:element name="Finalcopy_x003f_" ma:index="2" nillable="true" ma:displayName="Final copy?" ma:default="1" ma:format="Dropdown" ma:internalName="Finalcopy_x003f_" ma:readOnly="false">
      <xsd:simpleType>
        <xsd:restriction base="dms:Boolean"/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hidden="true" ma:internalName="MediaServiceKeyPoints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17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ad5c211-42a8-46cd-86d9-c666a08863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6f710a-c188-4101-8326-7f7e4d41bdd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7ec738-800b-4526-9d47-e2d530adb55a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7a9147fc-5ec2-4c5d-a467-901ae249f3bc}" ma:internalName="TaxCatchAll" ma:showField="CatchAllData" ma:web="197ec738-800b-4526-9d47-e2d530adb5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2353b72-b7c2-4c13-9fec-71cc1478a4eb">
      <Terms xmlns="http://schemas.microsoft.com/office/infopath/2007/PartnerControls"/>
    </lcf76f155ced4ddcb4097134ff3c332f>
    <Finalcopy_x003f_ xmlns="a2353b72-b7c2-4c13-9fec-71cc1478a4eb">true</Finalcopy_x003f_>
    <TaxCatchAll xmlns="197ec738-800b-4526-9d47-e2d530adb55a" xsi:nil="true"/>
  </documentManagement>
</p:properties>
</file>

<file path=customXml/itemProps1.xml><?xml version="1.0" encoding="utf-8"?>
<ds:datastoreItem xmlns:ds="http://schemas.openxmlformats.org/officeDocument/2006/customXml" ds:itemID="{019DD3A4-C263-4134-8C91-7192FE5B714C}"/>
</file>

<file path=customXml/itemProps2.xml><?xml version="1.0" encoding="utf-8"?>
<ds:datastoreItem xmlns:ds="http://schemas.openxmlformats.org/officeDocument/2006/customXml" ds:itemID="{23FC6001-BB3F-43B6-83AA-3112D5B25FFF}"/>
</file>

<file path=customXml/itemProps3.xml><?xml version="1.0" encoding="utf-8"?>
<ds:datastoreItem xmlns:ds="http://schemas.openxmlformats.org/officeDocument/2006/customXml" ds:itemID="{446D3A22-99DC-45F0-BC09-EC85320BD268}"/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624</Words>
  <Application>Microsoft Office PowerPoint</Application>
  <PresentationFormat>Widescreen</PresentationFormat>
  <Paragraphs>168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Inpatient HIV/GUM</vt:lpstr>
      <vt:lpstr>The face of inpatient HIV</vt:lpstr>
      <vt:lpstr>PowerPoint Presentation</vt:lpstr>
      <vt:lpstr>PowerPoint Presentation</vt:lpstr>
      <vt:lpstr>PCP</vt:lpstr>
      <vt:lpstr>MAC</vt:lpstr>
      <vt:lpstr>TB</vt:lpstr>
      <vt:lpstr>PowerPoint Presentation</vt:lpstr>
      <vt:lpstr>Toxoplasmosis</vt:lpstr>
      <vt:lpstr>PowerPoint Presentation</vt:lpstr>
      <vt:lpstr>Cryptococcal Meningitis</vt:lpstr>
      <vt:lpstr>Progressive multifocal leukoencephalopathy</vt:lpstr>
      <vt:lpstr>HIV in pregnancy</vt:lpstr>
      <vt:lpstr>Lymphomas</vt:lpstr>
      <vt:lpstr>Kaposis sarcoma</vt:lpstr>
      <vt:lpstr>Castlemans disease</vt:lpstr>
      <vt:lpstr>Other HIV related malignancies</vt:lpstr>
      <vt:lpstr>Procedures</vt:lpstr>
      <vt:lpstr>HIV and mental health</vt:lpstr>
      <vt:lpstr>Specialist clinics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Inpatient HIV/GUM</dc:title>
  <dc:creator>frances lander</dc:creator>
  <cp:lastModifiedBy>Christina Nigrelli</cp:lastModifiedBy>
  <cp:revision>35</cp:revision>
  <dcterms:created xsi:type="dcterms:W3CDTF">2020-10-01T19:37:20Z</dcterms:created>
  <dcterms:modified xsi:type="dcterms:W3CDTF">2024-10-14T16:03:01Z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0x010100D5E3D73AFEEEA84AB6A38E0F709DFF41</vt:lpwstr>
  </property>
</Properties>
</file>